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50" r:id="rId1"/>
    <p:sldMasterId id="2147484354" r:id="rId2"/>
  </p:sldMasterIdLst>
  <p:notesMasterIdLst>
    <p:notesMasterId r:id="rId31"/>
  </p:notesMasterIdLst>
  <p:handoutMasterIdLst>
    <p:handoutMasterId r:id="rId32"/>
  </p:handoutMasterIdLst>
  <p:sldIdLst>
    <p:sldId id="396" r:id="rId3"/>
    <p:sldId id="519" r:id="rId4"/>
    <p:sldId id="527" r:id="rId5"/>
    <p:sldId id="515" r:id="rId6"/>
    <p:sldId id="521" r:id="rId7"/>
    <p:sldId id="522" r:id="rId8"/>
    <p:sldId id="524" r:id="rId9"/>
    <p:sldId id="525" r:id="rId10"/>
    <p:sldId id="526" r:id="rId11"/>
    <p:sldId id="528" r:id="rId12"/>
    <p:sldId id="530" r:id="rId13"/>
    <p:sldId id="531" r:id="rId14"/>
    <p:sldId id="532" r:id="rId15"/>
    <p:sldId id="533" r:id="rId16"/>
    <p:sldId id="534" r:id="rId17"/>
    <p:sldId id="535" r:id="rId18"/>
    <p:sldId id="536" r:id="rId19"/>
    <p:sldId id="537" r:id="rId20"/>
    <p:sldId id="538" r:id="rId21"/>
    <p:sldId id="539" r:id="rId22"/>
    <p:sldId id="540" r:id="rId23"/>
    <p:sldId id="541" r:id="rId24"/>
    <p:sldId id="542" r:id="rId25"/>
    <p:sldId id="543" r:id="rId26"/>
    <p:sldId id="544" r:id="rId27"/>
    <p:sldId id="545" r:id="rId28"/>
    <p:sldId id="546" r:id="rId29"/>
    <p:sldId id="511" r:id="rId30"/>
  </p:sldIdLst>
  <p:sldSz cx="9906000" cy="6858000" type="A4"/>
  <p:notesSz cx="6797675" cy="99266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120">
          <p15:clr>
            <a:srgbClr val="A4A3A4"/>
          </p15:clr>
        </p15:guide>
      </p15:sldGuideLst>
    </p:ext>
    <p:ext uri="{2D200454-40CA-4A62-9FC3-DE9A4176ACB9}">
      <p15:notesGuideLst xmlns=""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C5D3FF"/>
    <a:srgbClr val="3366CC"/>
    <a:srgbClr val="000099"/>
    <a:srgbClr val="000066"/>
    <a:srgbClr val="93BFFF"/>
    <a:srgbClr val="B9CAFF"/>
    <a:srgbClr val="85A2FF"/>
    <a:srgbClr val="ABBFFF"/>
    <a:srgbClr val="858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44" autoAdjust="0"/>
    <p:restoredTop sz="87227" autoAdjust="0"/>
  </p:normalViewPr>
  <p:slideViewPr>
    <p:cSldViewPr snapToGrid="0">
      <p:cViewPr>
        <p:scale>
          <a:sx n="60" d="100"/>
          <a:sy n="60" d="100"/>
        </p:scale>
        <p:origin x="-1292" y="-268"/>
      </p:cViewPr>
      <p:guideLst>
        <p:guide orient="horz" pos="2160"/>
        <p:guide pos="3120"/>
      </p:guideLst>
    </p:cSldViewPr>
  </p:slideViewPr>
  <p:outlineViewPr>
    <p:cViewPr>
      <p:scale>
        <a:sx n="33" d="100"/>
        <a:sy n="33" d="100"/>
      </p:scale>
      <p:origin x="48" y="732"/>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9" d="100"/>
          <a:sy n="79" d="100"/>
        </p:scale>
        <p:origin x="-3936" y="-84"/>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51440C04-3CE1-4B35-A3A7-3CE13F174E77}" type="datetimeFigureOut">
              <a:rPr lang="en-GB" smtClean="0"/>
              <a:pPr/>
              <a:t>11/04/2018</a:t>
            </a:fld>
            <a:endParaRPr lang="en-GB"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2AF27ABB-0A21-4191-BB15-23B66CD1E081}" type="slidenum">
              <a:rPr lang="en-GB" smtClean="0"/>
              <a:pPr/>
              <a:t>‹#›</a:t>
            </a:fld>
            <a:endParaRPr lang="en-GB" dirty="0"/>
          </a:p>
        </p:txBody>
      </p:sp>
    </p:spTree>
    <p:extLst>
      <p:ext uri="{BB962C8B-B14F-4D97-AF65-F5344CB8AC3E}">
        <p14:creationId xmlns:p14="http://schemas.microsoft.com/office/powerpoint/2010/main" val="13796000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A7BF6263-333C-481B-B27F-630C8F6A63EE}" type="datetimeFigureOut">
              <a:rPr lang="en-US"/>
              <a:pPr>
                <a:defRPr/>
              </a:pPr>
              <a:t>4/11/2018</a:t>
            </a:fld>
            <a:endParaRPr lang="en-US" dirty="0"/>
          </a:p>
        </p:txBody>
      </p:sp>
      <p:sp>
        <p:nvSpPr>
          <p:cNvPr id="4" name="Slide Image Placeholder 3"/>
          <p:cNvSpPr>
            <a:spLocks noGrp="1" noRot="1" noChangeAspect="1"/>
          </p:cNvSpPr>
          <p:nvPr>
            <p:ph type="sldImg" idx="2"/>
          </p:nvPr>
        </p:nvSpPr>
        <p:spPr>
          <a:xfrm>
            <a:off x="709613" y="744538"/>
            <a:ext cx="5378450" cy="3722687"/>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71B5DC19-D808-4029-BC7E-073277CBABC7}" type="slidenum">
              <a:rPr lang="en-US"/>
              <a:pPr>
                <a:defRPr/>
              </a:pPr>
              <a:t>‹#›</a:t>
            </a:fld>
            <a:endParaRPr lang="en-US" dirty="0"/>
          </a:p>
        </p:txBody>
      </p:sp>
    </p:spTree>
    <p:extLst>
      <p:ext uri="{BB962C8B-B14F-4D97-AF65-F5344CB8AC3E}">
        <p14:creationId xmlns:p14="http://schemas.microsoft.com/office/powerpoint/2010/main" val="31391134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xfrm>
            <a:off x="709613" y="744538"/>
            <a:ext cx="537845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x-none"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B5CC0C-ADDA-42D8-A537-3815C348E81D}" type="slidenum">
              <a:rPr lang="en-US"/>
              <a:pPr fontAlgn="base">
                <a:spcBef>
                  <a:spcPct val="0"/>
                </a:spcBef>
                <a:spcAft>
                  <a:spcPct val="0"/>
                </a:spcAft>
                <a:defRPr/>
              </a:pPr>
              <a:t>1</a:t>
            </a:fld>
            <a:endParaRPr lang="en-US" dirty="0"/>
          </a:p>
        </p:txBody>
      </p:sp>
    </p:spTree>
    <p:extLst>
      <p:ext uri="{BB962C8B-B14F-4D97-AF65-F5344CB8AC3E}">
        <p14:creationId xmlns:p14="http://schemas.microsoft.com/office/powerpoint/2010/main" val="2132441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356350" y="6400801"/>
            <a:ext cx="3467100" cy="365125"/>
          </a:xfrm>
        </p:spPr>
        <p:txBody>
          <a:bodyPr/>
          <a:lstStyle>
            <a:lvl1pPr>
              <a:defRPr sz="1000">
                <a:solidFill>
                  <a:srgbClr val="002060"/>
                </a:solidFill>
                <a:latin typeface="Arial" panose="020B0604020202020204" pitchFamily="34" charset="0"/>
                <a:cs typeface="Arial" panose="020B0604020202020204" pitchFamily="34" charset="0"/>
              </a:defRPr>
            </a:lvl1pPr>
          </a:lstStyle>
          <a:p>
            <a:pPr>
              <a:defRPr/>
            </a:pPr>
            <a:fld id="{B402F536-5D0A-4D1E-B412-DA560A75977E}" type="datetimeFigureOut">
              <a:rPr lang="en-US" smtClean="0"/>
              <a:pPr>
                <a:defRPr/>
              </a:pPr>
              <a:t>4/11/2018</a:t>
            </a:fld>
            <a:endParaRPr lang="en-US" dirty="0"/>
          </a:p>
        </p:txBody>
      </p:sp>
      <p:sp>
        <p:nvSpPr>
          <p:cNvPr id="5" name="Footer Placeholder 4"/>
          <p:cNvSpPr>
            <a:spLocks noGrp="1"/>
          </p:cNvSpPr>
          <p:nvPr>
            <p:ph type="ftr" sz="quarter" idx="11"/>
          </p:nvPr>
        </p:nvSpPr>
        <p:spPr>
          <a:xfrm>
            <a:off x="82551" y="6400801"/>
            <a:ext cx="3632201" cy="365125"/>
          </a:xfrm>
        </p:spPr>
        <p:txBody>
          <a:bodyPr/>
          <a:lstStyle>
            <a:lvl1pPr>
              <a:defRPr sz="1000">
                <a:solidFill>
                  <a:srgbClr val="002060"/>
                </a:solidFill>
                <a:latin typeface="Arial" panose="020B0604020202020204" pitchFamily="34" charset="0"/>
                <a:cs typeface="Arial" panose="020B0604020202020204" pitchFamily="34" charset="0"/>
              </a:defRPr>
            </a:lvl1pPr>
          </a:lstStyle>
          <a:p>
            <a:pPr>
              <a:defRPr/>
            </a:pPr>
            <a:endParaRPr lang="en-US" dirty="0"/>
          </a:p>
        </p:txBody>
      </p:sp>
      <p:sp>
        <p:nvSpPr>
          <p:cNvPr id="6" name="Slide Number Placeholder 5"/>
          <p:cNvSpPr>
            <a:spLocks noGrp="1"/>
          </p:cNvSpPr>
          <p:nvPr>
            <p:ph type="sldNum" sz="quarter" idx="12"/>
          </p:nvPr>
        </p:nvSpPr>
        <p:spPr>
          <a:xfrm>
            <a:off x="4127500" y="6400801"/>
            <a:ext cx="1981200" cy="365125"/>
          </a:xfrm>
        </p:spPr>
        <p:txBody>
          <a:bodyPr/>
          <a:lstStyle>
            <a:lvl1pPr>
              <a:defRPr sz="1000">
                <a:solidFill>
                  <a:srgbClr val="002060"/>
                </a:solidFill>
                <a:latin typeface="Arial" panose="020B0604020202020204" pitchFamily="34" charset="0"/>
                <a:cs typeface="Arial" panose="020B0604020202020204" pitchFamily="34" charset="0"/>
              </a:defRPr>
            </a:lvl1pPr>
          </a:lstStyle>
          <a:p>
            <a:pPr>
              <a:defRPr/>
            </a:pPr>
            <a:fld id="{33E18D8D-30C5-4FC8-BD94-8F73A5FF1FE1}"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t>April, 2017</a:t>
            </a:r>
          </a:p>
        </p:txBody>
      </p:sp>
      <p:sp>
        <p:nvSpPr>
          <p:cNvPr id="3" name="Footer Placeholder 2"/>
          <p:cNvSpPr>
            <a:spLocks noGrp="1"/>
          </p:cNvSpPr>
          <p:nvPr>
            <p:ph type="ftr" sz="quarter" idx="11"/>
          </p:nvPr>
        </p:nvSpPr>
        <p:spPr/>
        <p:txBody>
          <a:bodyPr/>
          <a:lstStyle/>
          <a:p>
            <a:r>
              <a:rPr lang="pl-PL"/>
              <a:t>Univerza v Ljubljani, Fakulteta za elektrotehniko</a:t>
            </a:r>
            <a:endParaRPr lang="en-US" dirty="0"/>
          </a:p>
        </p:txBody>
      </p:sp>
      <p:sp>
        <p:nvSpPr>
          <p:cNvPr id="4" name="Slide Number Placeholder 3"/>
          <p:cNvSpPr>
            <a:spLocks noGrp="1"/>
          </p:cNvSpPr>
          <p:nvPr>
            <p:ph type="sldNum" sz="quarter" idx="12"/>
          </p:nvPr>
        </p:nvSpPr>
        <p:spPr/>
        <p:txBody>
          <a:bodyPr/>
          <a:lstStyle/>
          <a:p>
            <a:fld id="{C2471DA6-C51E-4217-ACF6-AFCEA3E84C77}" type="slidenum">
              <a:rPr lang="en-US" smtClean="0"/>
              <a:pPr/>
              <a:t>‹#›</a:t>
            </a:fld>
            <a:endParaRPr lang="en-US" dirty="0"/>
          </a:p>
        </p:txBody>
      </p:sp>
    </p:spTree>
    <p:extLst>
      <p:ext uri="{BB962C8B-B14F-4D97-AF65-F5344CB8AC3E}">
        <p14:creationId xmlns:p14="http://schemas.microsoft.com/office/powerpoint/2010/main" val="373560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2972" y="273055"/>
            <a:ext cx="553772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3"/>
            <a:ext cx="3259006"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April, 2017</a:t>
            </a:r>
          </a:p>
        </p:txBody>
      </p:sp>
      <p:sp>
        <p:nvSpPr>
          <p:cNvPr id="6" name="Footer Placeholder 5"/>
          <p:cNvSpPr>
            <a:spLocks noGrp="1"/>
          </p:cNvSpPr>
          <p:nvPr>
            <p:ph type="ftr" sz="quarter" idx="11"/>
          </p:nvPr>
        </p:nvSpPr>
        <p:spPr/>
        <p:txBody>
          <a:bodyPr/>
          <a:lstStyle/>
          <a:p>
            <a:r>
              <a:rPr lang="pl-PL"/>
              <a:t>Univerza v Ljubljani, Fakulteta za elektrotehniko</a:t>
            </a:r>
            <a:endParaRPr lang="en-US" dirty="0"/>
          </a:p>
        </p:txBody>
      </p:sp>
      <p:sp>
        <p:nvSpPr>
          <p:cNvPr id="7" name="Slide Number Placeholder 6"/>
          <p:cNvSpPr>
            <a:spLocks noGrp="1"/>
          </p:cNvSpPr>
          <p:nvPr>
            <p:ph type="sldNum" sz="quarter" idx="12"/>
          </p:nvPr>
        </p:nvSpPr>
        <p:spPr/>
        <p:txBody>
          <a:bodyPr/>
          <a:lstStyle/>
          <a:p>
            <a:fld id="{C2471DA6-C51E-4217-ACF6-AFCEA3E84C77}" type="slidenum">
              <a:rPr lang="en-US" smtClean="0"/>
              <a:pPr/>
              <a:t>‹#›</a:t>
            </a:fld>
            <a:endParaRPr lang="en-US" dirty="0"/>
          </a:p>
        </p:txBody>
      </p:sp>
    </p:spTree>
    <p:extLst>
      <p:ext uri="{BB962C8B-B14F-4D97-AF65-F5344CB8AC3E}">
        <p14:creationId xmlns:p14="http://schemas.microsoft.com/office/powerpoint/2010/main" val="1640194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645"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941645"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April, 2017</a:t>
            </a:r>
          </a:p>
        </p:txBody>
      </p:sp>
      <p:sp>
        <p:nvSpPr>
          <p:cNvPr id="6" name="Footer Placeholder 5"/>
          <p:cNvSpPr>
            <a:spLocks noGrp="1"/>
          </p:cNvSpPr>
          <p:nvPr>
            <p:ph type="ftr" sz="quarter" idx="11"/>
          </p:nvPr>
        </p:nvSpPr>
        <p:spPr/>
        <p:txBody>
          <a:bodyPr/>
          <a:lstStyle/>
          <a:p>
            <a:r>
              <a:rPr lang="pl-PL"/>
              <a:t>Univerza v Ljubljani, Fakulteta za elektrotehniko</a:t>
            </a:r>
            <a:endParaRPr lang="en-US" dirty="0"/>
          </a:p>
        </p:txBody>
      </p:sp>
      <p:sp>
        <p:nvSpPr>
          <p:cNvPr id="7" name="Slide Number Placeholder 6"/>
          <p:cNvSpPr>
            <a:spLocks noGrp="1"/>
          </p:cNvSpPr>
          <p:nvPr>
            <p:ph type="sldNum" sz="quarter" idx="12"/>
          </p:nvPr>
        </p:nvSpPr>
        <p:spPr/>
        <p:txBody>
          <a:bodyPr/>
          <a:lstStyle/>
          <a:p>
            <a:fld id="{C2471DA6-C51E-4217-ACF6-AFCEA3E84C77}" type="slidenum">
              <a:rPr lang="en-US" smtClean="0"/>
              <a:pPr/>
              <a:t>‹#›</a:t>
            </a:fld>
            <a:endParaRPr lang="en-US" dirty="0"/>
          </a:p>
        </p:txBody>
      </p:sp>
    </p:spTree>
    <p:extLst>
      <p:ext uri="{BB962C8B-B14F-4D97-AF65-F5344CB8AC3E}">
        <p14:creationId xmlns:p14="http://schemas.microsoft.com/office/powerpoint/2010/main" val="18949292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95300" y="1600205"/>
            <a:ext cx="89154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dirty="0"/>
              <a:t>April, 2017</a:t>
            </a:r>
          </a:p>
        </p:txBody>
      </p:sp>
      <p:sp>
        <p:nvSpPr>
          <p:cNvPr id="5" name="Footer Placeholder 4"/>
          <p:cNvSpPr>
            <a:spLocks noGrp="1"/>
          </p:cNvSpPr>
          <p:nvPr>
            <p:ph type="ftr" sz="quarter" idx="11"/>
          </p:nvPr>
        </p:nvSpPr>
        <p:spPr/>
        <p:txBody>
          <a:bodyPr/>
          <a:lstStyle/>
          <a:p>
            <a:r>
              <a:rPr lang="pl-PL"/>
              <a:t>Univerza v Ljubljani, Fakulteta za elektrotehniko</a:t>
            </a:r>
            <a:endParaRPr lang="en-US" dirty="0"/>
          </a:p>
        </p:txBody>
      </p:sp>
      <p:sp>
        <p:nvSpPr>
          <p:cNvPr id="6" name="Slide Number Placeholder 5"/>
          <p:cNvSpPr>
            <a:spLocks noGrp="1"/>
          </p:cNvSpPr>
          <p:nvPr>
            <p:ph type="sldNum" sz="quarter" idx="12"/>
          </p:nvPr>
        </p:nvSpPr>
        <p:spPr/>
        <p:txBody>
          <a:bodyPr/>
          <a:lstStyle/>
          <a:p>
            <a:fld id="{C2471DA6-C51E-4217-ACF6-AFCEA3E84C77}" type="slidenum">
              <a:rPr lang="en-US" smtClean="0"/>
              <a:pPr/>
              <a:t>‹#›</a:t>
            </a:fld>
            <a:endParaRPr lang="en-US" dirty="0"/>
          </a:p>
        </p:txBody>
      </p:sp>
    </p:spTree>
    <p:extLst>
      <p:ext uri="{BB962C8B-B14F-4D97-AF65-F5344CB8AC3E}">
        <p14:creationId xmlns:p14="http://schemas.microsoft.com/office/powerpoint/2010/main" val="22258853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43"/>
            <a:ext cx="222885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95300" y="274643"/>
            <a:ext cx="652145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dirty="0"/>
              <a:t>April, 2017</a:t>
            </a:r>
          </a:p>
        </p:txBody>
      </p:sp>
      <p:sp>
        <p:nvSpPr>
          <p:cNvPr id="5" name="Footer Placeholder 4"/>
          <p:cNvSpPr>
            <a:spLocks noGrp="1"/>
          </p:cNvSpPr>
          <p:nvPr>
            <p:ph type="ftr" sz="quarter" idx="11"/>
          </p:nvPr>
        </p:nvSpPr>
        <p:spPr/>
        <p:txBody>
          <a:bodyPr/>
          <a:lstStyle/>
          <a:p>
            <a:r>
              <a:rPr lang="pl-PL"/>
              <a:t>Univerza v Ljubljani, Fakulteta za elektrotehniko</a:t>
            </a:r>
            <a:endParaRPr lang="en-US" dirty="0"/>
          </a:p>
        </p:txBody>
      </p:sp>
      <p:sp>
        <p:nvSpPr>
          <p:cNvPr id="6" name="Slide Number Placeholder 5"/>
          <p:cNvSpPr>
            <a:spLocks noGrp="1"/>
          </p:cNvSpPr>
          <p:nvPr>
            <p:ph type="sldNum" sz="quarter" idx="12"/>
          </p:nvPr>
        </p:nvSpPr>
        <p:spPr/>
        <p:txBody>
          <a:bodyPr/>
          <a:lstStyle/>
          <a:p>
            <a:fld id="{C2471DA6-C51E-4217-ACF6-AFCEA3E84C77}" type="slidenum">
              <a:rPr lang="en-US" smtClean="0"/>
              <a:pPr/>
              <a:t>‹#›</a:t>
            </a:fld>
            <a:endParaRPr lang="en-US" dirty="0"/>
          </a:p>
        </p:txBody>
      </p:sp>
    </p:spTree>
    <p:extLst>
      <p:ext uri="{BB962C8B-B14F-4D97-AF65-F5344CB8AC3E}">
        <p14:creationId xmlns:p14="http://schemas.microsoft.com/office/powerpoint/2010/main" val="745829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a:xfrm>
            <a:off x="3823855" y="6172201"/>
            <a:ext cx="2588820" cy="365125"/>
          </a:xfrm>
        </p:spPr>
        <p:txBody>
          <a:bodyPr/>
          <a:lstStyle/>
          <a:p>
            <a:pPr>
              <a:defRPr/>
            </a:pPr>
            <a:r>
              <a:rPr lang="hr-BA" dirty="0" err="1"/>
              <a:t>January</a:t>
            </a:r>
            <a:r>
              <a:rPr lang="hr-BA" dirty="0"/>
              <a:t> 2018, TUBITAK IME</a:t>
            </a:r>
            <a:endParaRPr lang="en-US" dirty="0"/>
          </a:p>
        </p:txBody>
      </p:sp>
    </p:spTree>
    <p:extLst>
      <p:ext uri="{BB962C8B-B14F-4D97-AF65-F5344CB8AC3E}">
        <p14:creationId xmlns:p14="http://schemas.microsoft.com/office/powerpoint/2010/main" val="3040185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Line 10"/>
          <p:cNvSpPr>
            <a:spLocks noChangeShapeType="1"/>
          </p:cNvSpPr>
          <p:nvPr userDrawn="1"/>
        </p:nvSpPr>
        <p:spPr bwMode="auto">
          <a:xfrm>
            <a:off x="849313" y="1011238"/>
            <a:ext cx="0" cy="5127625"/>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bs-Latn-BA"/>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47716"/>
            <a:ext cx="99060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userDrawn="1"/>
        </p:nvSpPr>
        <p:spPr bwMode="auto">
          <a:xfrm>
            <a:off x="69885" y="6580254"/>
            <a:ext cx="1046163" cy="244475"/>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bs-Latn-BA" sz="1000">
              <a:latin typeface="Calibri" pitchFamily="34" charset="0"/>
            </a:endParaRPr>
          </a:p>
        </p:txBody>
      </p:sp>
      <p:sp>
        <p:nvSpPr>
          <p:cNvPr id="7" name="TextBox 6"/>
          <p:cNvSpPr txBox="1">
            <a:spLocks noChangeArrowheads="1"/>
          </p:cNvSpPr>
          <p:nvPr userDrawn="1"/>
        </p:nvSpPr>
        <p:spPr bwMode="auto">
          <a:xfrm>
            <a:off x="8899527" y="6611938"/>
            <a:ext cx="811213" cy="246062"/>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fld id="{E39D242D-A37C-4900-96A7-3E117B64E0D1}" type="slidenum">
              <a:rPr lang="en-US" sz="1000" smtClean="0">
                <a:latin typeface="Trebuchet MS" pitchFamily="34" charset="0"/>
              </a:rPr>
              <a:pPr algn="r" eaLnBrk="1" hangingPunct="1">
                <a:defRPr/>
              </a:pPr>
              <a:t>‹#›</a:t>
            </a:fld>
            <a:endParaRPr lang="en-US" sz="1000" dirty="0">
              <a:latin typeface="Trebuchet MS" pitchFamily="34" charset="0"/>
            </a:endParaRPr>
          </a:p>
        </p:txBody>
      </p:sp>
      <p:cxnSp>
        <p:nvCxnSpPr>
          <p:cNvPr id="8" name="Straight Connector 7"/>
          <p:cNvCxnSpPr/>
          <p:nvPr userDrawn="1"/>
        </p:nvCxnSpPr>
        <p:spPr>
          <a:xfrm>
            <a:off x="-7931" y="6657975"/>
            <a:ext cx="9906001" cy="0"/>
          </a:xfrm>
          <a:prstGeom prst="line">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9" name="Picture 11" descr="Grb_sa_metrom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08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ine 11"/>
          <p:cNvSpPr>
            <a:spLocks noChangeShapeType="1"/>
          </p:cNvSpPr>
          <p:nvPr userDrawn="1"/>
        </p:nvSpPr>
        <p:spPr bwMode="auto">
          <a:xfrm>
            <a:off x="566740" y="1263650"/>
            <a:ext cx="8742362"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bs-Latn-BA"/>
          </a:p>
        </p:txBody>
      </p:sp>
      <p:sp>
        <p:nvSpPr>
          <p:cNvPr id="3" name="Subtitle 2"/>
          <p:cNvSpPr>
            <a:spLocks noGrp="1"/>
          </p:cNvSpPr>
          <p:nvPr>
            <p:ph type="subTitle" idx="1"/>
          </p:nvPr>
        </p:nvSpPr>
        <p:spPr>
          <a:xfrm>
            <a:off x="1528059" y="1327825"/>
            <a:ext cx="8040721" cy="4771418"/>
          </a:xfrm>
          <a:prstGeom prst="rect">
            <a:avLst/>
          </a:prstGeom>
        </p:spPr>
        <p:txBody>
          <a:bodyPr>
            <a:normAutofit/>
          </a:bodyPr>
          <a:lstStyle>
            <a:lvl1pPr marL="0" indent="0" algn="ctr">
              <a:buNone/>
              <a:defRPr sz="18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Title 1"/>
          <p:cNvSpPr>
            <a:spLocks noGrp="1"/>
          </p:cNvSpPr>
          <p:nvPr>
            <p:ph type="ctrTitle"/>
          </p:nvPr>
        </p:nvSpPr>
        <p:spPr>
          <a:xfrm>
            <a:off x="1528053" y="661554"/>
            <a:ext cx="8040722" cy="583591"/>
          </a:xfrm>
          <a:prstGeom prst="rect">
            <a:avLst/>
          </a:prstGeom>
        </p:spPr>
        <p:txBody>
          <a:bodyPr>
            <a:normAutofit/>
          </a:bodyPr>
          <a:lstStyle>
            <a:lvl1pPr>
              <a:defRPr sz="3200" b="1">
                <a:solidFill>
                  <a:schemeClr val="tx2"/>
                </a:solidFill>
              </a:defRPr>
            </a:lvl1pPr>
          </a:lstStyle>
          <a:p>
            <a:r>
              <a:rPr lang="en-US"/>
              <a:t>Click to edit Master title style</a:t>
            </a:r>
          </a:p>
        </p:txBody>
      </p:sp>
    </p:spTree>
    <p:extLst>
      <p:ext uri="{BB962C8B-B14F-4D97-AF65-F5344CB8AC3E}">
        <p14:creationId xmlns:p14="http://schemas.microsoft.com/office/powerpoint/2010/main" val="2420760009"/>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30"/>
            <a:ext cx="84201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r>
              <a:rPr lang="en-US" dirty="0"/>
              <a:t>April, 2017</a:t>
            </a:r>
          </a:p>
        </p:txBody>
      </p:sp>
      <p:sp>
        <p:nvSpPr>
          <p:cNvPr id="5" name="Footer Placeholder 4"/>
          <p:cNvSpPr>
            <a:spLocks noGrp="1"/>
          </p:cNvSpPr>
          <p:nvPr>
            <p:ph type="ftr" sz="quarter" idx="11"/>
          </p:nvPr>
        </p:nvSpPr>
        <p:spPr/>
        <p:txBody>
          <a:bodyPr/>
          <a:lstStyle/>
          <a:p>
            <a:r>
              <a:rPr lang="pl-PL"/>
              <a:t>Univerza v Ljubljani, Fakulteta za elektrotehniko</a:t>
            </a:r>
            <a:endParaRPr lang="en-US" dirty="0"/>
          </a:p>
        </p:txBody>
      </p:sp>
      <p:sp>
        <p:nvSpPr>
          <p:cNvPr id="6" name="Slide Number Placeholder 5"/>
          <p:cNvSpPr>
            <a:spLocks noGrp="1"/>
          </p:cNvSpPr>
          <p:nvPr>
            <p:ph type="sldNum" sz="quarter" idx="12"/>
          </p:nvPr>
        </p:nvSpPr>
        <p:spPr/>
        <p:txBody>
          <a:bodyPr/>
          <a:lstStyle/>
          <a:p>
            <a:fld id="{C2471DA6-C51E-4217-ACF6-AFCEA3E84C77}" type="slidenum">
              <a:rPr lang="en-US" smtClean="0"/>
              <a:pPr/>
              <a:t>‹#›</a:t>
            </a:fld>
            <a:endParaRPr lang="en-US" dirty="0"/>
          </a:p>
        </p:txBody>
      </p:sp>
    </p:spTree>
    <p:extLst>
      <p:ext uri="{BB962C8B-B14F-4D97-AF65-F5344CB8AC3E}">
        <p14:creationId xmlns:p14="http://schemas.microsoft.com/office/powerpoint/2010/main" val="123657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95300" y="1600205"/>
            <a:ext cx="89154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dirty="0"/>
              <a:t>April, 2017</a:t>
            </a:r>
          </a:p>
        </p:txBody>
      </p:sp>
      <p:sp>
        <p:nvSpPr>
          <p:cNvPr id="5" name="Footer Placeholder 4"/>
          <p:cNvSpPr>
            <a:spLocks noGrp="1"/>
          </p:cNvSpPr>
          <p:nvPr>
            <p:ph type="ftr" sz="quarter" idx="11"/>
          </p:nvPr>
        </p:nvSpPr>
        <p:spPr/>
        <p:txBody>
          <a:bodyPr/>
          <a:lstStyle/>
          <a:p>
            <a:r>
              <a:rPr lang="pl-PL"/>
              <a:t>Univerza v Ljubljani, Fakulteta za elektrotehniko</a:t>
            </a:r>
            <a:endParaRPr lang="en-US" dirty="0"/>
          </a:p>
        </p:txBody>
      </p:sp>
      <p:sp>
        <p:nvSpPr>
          <p:cNvPr id="6" name="Slide Number Placeholder 5"/>
          <p:cNvSpPr>
            <a:spLocks noGrp="1"/>
          </p:cNvSpPr>
          <p:nvPr>
            <p:ph type="sldNum" sz="quarter" idx="12"/>
          </p:nvPr>
        </p:nvSpPr>
        <p:spPr/>
        <p:txBody>
          <a:bodyPr/>
          <a:lstStyle/>
          <a:p>
            <a:fld id="{C2471DA6-C51E-4217-ACF6-AFCEA3E84C77}" type="slidenum">
              <a:rPr lang="en-US" smtClean="0"/>
              <a:pPr/>
              <a:t>‹#›</a:t>
            </a:fld>
            <a:endParaRPr lang="en-US" dirty="0"/>
          </a:p>
        </p:txBody>
      </p:sp>
    </p:spTree>
    <p:extLst>
      <p:ext uri="{BB962C8B-B14F-4D97-AF65-F5344CB8AC3E}">
        <p14:creationId xmlns:p14="http://schemas.microsoft.com/office/powerpoint/2010/main" val="4002866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5"/>
            <a:ext cx="84201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April, 2017</a:t>
            </a:r>
          </a:p>
        </p:txBody>
      </p:sp>
      <p:sp>
        <p:nvSpPr>
          <p:cNvPr id="5" name="Footer Placeholder 4"/>
          <p:cNvSpPr>
            <a:spLocks noGrp="1"/>
          </p:cNvSpPr>
          <p:nvPr>
            <p:ph type="ftr" sz="quarter" idx="11"/>
          </p:nvPr>
        </p:nvSpPr>
        <p:spPr/>
        <p:txBody>
          <a:bodyPr/>
          <a:lstStyle/>
          <a:p>
            <a:r>
              <a:rPr lang="pl-PL"/>
              <a:t>Univerza v Ljubljani, Fakulteta za elektrotehniko</a:t>
            </a:r>
            <a:endParaRPr lang="en-US" dirty="0"/>
          </a:p>
        </p:txBody>
      </p:sp>
      <p:sp>
        <p:nvSpPr>
          <p:cNvPr id="6" name="Slide Number Placeholder 5"/>
          <p:cNvSpPr>
            <a:spLocks noGrp="1"/>
          </p:cNvSpPr>
          <p:nvPr>
            <p:ph type="sldNum" sz="quarter" idx="12"/>
          </p:nvPr>
        </p:nvSpPr>
        <p:spPr/>
        <p:txBody>
          <a:bodyPr/>
          <a:lstStyle/>
          <a:p>
            <a:fld id="{C2471DA6-C51E-4217-ACF6-AFCEA3E84C77}" type="slidenum">
              <a:rPr lang="en-US" smtClean="0"/>
              <a:pPr/>
              <a:t>‹#›</a:t>
            </a:fld>
            <a:endParaRPr lang="en-US" dirty="0"/>
          </a:p>
        </p:txBody>
      </p:sp>
    </p:spTree>
    <p:extLst>
      <p:ext uri="{BB962C8B-B14F-4D97-AF65-F5344CB8AC3E}">
        <p14:creationId xmlns:p14="http://schemas.microsoft.com/office/powerpoint/2010/main" val="4228018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95300" y="1600205"/>
            <a:ext cx="437515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35550" y="1600205"/>
            <a:ext cx="437515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dirty="0"/>
              <a:t>April, 2017</a:t>
            </a:r>
          </a:p>
        </p:txBody>
      </p:sp>
      <p:sp>
        <p:nvSpPr>
          <p:cNvPr id="6" name="Footer Placeholder 5"/>
          <p:cNvSpPr>
            <a:spLocks noGrp="1"/>
          </p:cNvSpPr>
          <p:nvPr>
            <p:ph type="ftr" sz="quarter" idx="11"/>
          </p:nvPr>
        </p:nvSpPr>
        <p:spPr/>
        <p:txBody>
          <a:bodyPr/>
          <a:lstStyle/>
          <a:p>
            <a:r>
              <a:rPr lang="pl-PL"/>
              <a:t>Univerza v Ljubljani, Fakulteta za elektrotehniko</a:t>
            </a:r>
            <a:endParaRPr lang="en-US" dirty="0"/>
          </a:p>
        </p:txBody>
      </p:sp>
      <p:sp>
        <p:nvSpPr>
          <p:cNvPr id="7" name="Slide Number Placeholder 6"/>
          <p:cNvSpPr>
            <a:spLocks noGrp="1"/>
          </p:cNvSpPr>
          <p:nvPr>
            <p:ph type="sldNum" sz="quarter" idx="12"/>
          </p:nvPr>
        </p:nvSpPr>
        <p:spPr/>
        <p:txBody>
          <a:bodyPr/>
          <a:lstStyle/>
          <a:p>
            <a:fld id="{C2471DA6-C51E-4217-ACF6-AFCEA3E84C77}" type="slidenum">
              <a:rPr lang="en-US" smtClean="0"/>
              <a:pPr/>
              <a:t>‹#›</a:t>
            </a:fld>
            <a:endParaRPr lang="en-US" dirty="0"/>
          </a:p>
        </p:txBody>
      </p:sp>
    </p:spTree>
    <p:extLst>
      <p:ext uri="{BB962C8B-B14F-4D97-AF65-F5344CB8AC3E}">
        <p14:creationId xmlns:p14="http://schemas.microsoft.com/office/powerpoint/2010/main" val="1912018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87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113" y="1535113"/>
            <a:ext cx="437859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3" y="2174875"/>
            <a:ext cx="437859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dirty="0"/>
              <a:t>April, 2017</a:t>
            </a:r>
          </a:p>
        </p:txBody>
      </p:sp>
      <p:sp>
        <p:nvSpPr>
          <p:cNvPr id="8" name="Footer Placeholder 7"/>
          <p:cNvSpPr>
            <a:spLocks noGrp="1"/>
          </p:cNvSpPr>
          <p:nvPr>
            <p:ph type="ftr" sz="quarter" idx="11"/>
          </p:nvPr>
        </p:nvSpPr>
        <p:spPr/>
        <p:txBody>
          <a:bodyPr/>
          <a:lstStyle/>
          <a:p>
            <a:r>
              <a:rPr lang="pl-PL"/>
              <a:t>Univerza v Ljubljani, Fakulteta za elektrotehniko</a:t>
            </a:r>
            <a:endParaRPr lang="en-US" dirty="0"/>
          </a:p>
        </p:txBody>
      </p:sp>
      <p:sp>
        <p:nvSpPr>
          <p:cNvPr id="9" name="Slide Number Placeholder 8"/>
          <p:cNvSpPr>
            <a:spLocks noGrp="1"/>
          </p:cNvSpPr>
          <p:nvPr>
            <p:ph type="sldNum" sz="quarter" idx="12"/>
          </p:nvPr>
        </p:nvSpPr>
        <p:spPr/>
        <p:txBody>
          <a:bodyPr/>
          <a:lstStyle/>
          <a:p>
            <a:fld id="{C2471DA6-C51E-4217-ACF6-AFCEA3E84C77}" type="slidenum">
              <a:rPr lang="en-US" smtClean="0"/>
              <a:pPr/>
              <a:t>‹#›</a:t>
            </a:fld>
            <a:endParaRPr lang="en-US" dirty="0"/>
          </a:p>
        </p:txBody>
      </p:sp>
    </p:spTree>
    <p:extLst>
      <p:ext uri="{BB962C8B-B14F-4D97-AF65-F5344CB8AC3E}">
        <p14:creationId xmlns:p14="http://schemas.microsoft.com/office/powerpoint/2010/main" val="3037832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dirty="0"/>
              <a:t>April, 2017</a:t>
            </a:r>
          </a:p>
        </p:txBody>
      </p:sp>
      <p:sp>
        <p:nvSpPr>
          <p:cNvPr id="4" name="Footer Placeholder 3"/>
          <p:cNvSpPr>
            <a:spLocks noGrp="1"/>
          </p:cNvSpPr>
          <p:nvPr>
            <p:ph type="ftr" sz="quarter" idx="11"/>
          </p:nvPr>
        </p:nvSpPr>
        <p:spPr/>
        <p:txBody>
          <a:bodyPr/>
          <a:lstStyle/>
          <a:p>
            <a:r>
              <a:rPr lang="pl-PL"/>
              <a:t>Univerza v Ljubljani, Fakulteta za elektrotehniko</a:t>
            </a:r>
            <a:endParaRPr lang="en-US" dirty="0"/>
          </a:p>
        </p:txBody>
      </p:sp>
      <p:sp>
        <p:nvSpPr>
          <p:cNvPr id="5" name="Slide Number Placeholder 4"/>
          <p:cNvSpPr>
            <a:spLocks noGrp="1"/>
          </p:cNvSpPr>
          <p:nvPr>
            <p:ph type="sldNum" sz="quarter" idx="12"/>
          </p:nvPr>
        </p:nvSpPr>
        <p:spPr/>
        <p:txBody>
          <a:bodyPr/>
          <a:lstStyle/>
          <a:p>
            <a:fld id="{C2471DA6-C51E-4217-ACF6-AFCEA3E84C77}" type="slidenum">
              <a:rPr lang="en-US" smtClean="0"/>
              <a:pPr/>
              <a:t>‹#›</a:t>
            </a:fld>
            <a:endParaRPr lang="en-US" dirty="0"/>
          </a:p>
        </p:txBody>
      </p:sp>
    </p:spTree>
    <p:extLst>
      <p:ext uri="{BB962C8B-B14F-4D97-AF65-F5344CB8AC3E}">
        <p14:creationId xmlns:p14="http://schemas.microsoft.com/office/powerpoint/2010/main" val="42306870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1.pn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4">
            <a:lumMod val="50000"/>
            <a:alpha val="38000"/>
          </a:schemeClr>
        </a:solidFill>
        <a:effectLst/>
      </p:bgPr>
    </p:bg>
    <p:spTree>
      <p:nvGrpSpPr>
        <p:cNvPr id="1" name=""/>
        <p:cNvGrpSpPr/>
        <p:nvPr/>
      </p:nvGrpSpPr>
      <p:grpSpPr>
        <a:xfrm>
          <a:off x="0" y="0"/>
          <a:ext cx="0" cy="0"/>
          <a:chOff x="0" y="0"/>
          <a:chExt cx="0" cy="0"/>
        </a:xfrm>
      </p:grpSpPr>
      <p:sp>
        <p:nvSpPr>
          <p:cNvPr id="8" name="Rectangle 7"/>
          <p:cNvSpPr/>
          <p:nvPr/>
        </p:nvSpPr>
        <p:spPr>
          <a:xfrm>
            <a:off x="0" y="0"/>
            <a:ext cx="9906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906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6191250" y="6172201"/>
            <a:ext cx="3467100" cy="365125"/>
          </a:xfrm>
          <a:prstGeom prst="rect">
            <a:avLst/>
          </a:prstGeom>
        </p:spPr>
        <p:txBody>
          <a:bodyPr vert="horz" lIns="91440" tIns="45720" rIns="91440" bIns="45720" rtlCol="0" anchor="ctr"/>
          <a:lstStyle>
            <a:lvl1pPr algn="r">
              <a:defRPr sz="1100" b="1">
                <a:solidFill>
                  <a:srgbClr val="002060"/>
                </a:solidFill>
              </a:defRPr>
            </a:lvl1pPr>
          </a:lstStyle>
          <a:p>
            <a:pPr>
              <a:defRPr/>
            </a:pPr>
            <a:fld id="{B402F536-5D0A-4D1E-B412-DA560A75977E}" type="datetimeFigureOut">
              <a:rPr lang="en-US" smtClean="0"/>
              <a:pPr>
                <a:defRPr/>
              </a:pPr>
              <a:t>4/11/2018</a:t>
            </a:fld>
            <a:endParaRPr lang="en-US" dirty="0"/>
          </a:p>
        </p:txBody>
      </p:sp>
      <p:sp>
        <p:nvSpPr>
          <p:cNvPr id="5" name="Footer Placeholder 4"/>
          <p:cNvSpPr>
            <a:spLocks noGrp="1"/>
          </p:cNvSpPr>
          <p:nvPr>
            <p:ph type="ftr" sz="quarter" idx="3"/>
          </p:nvPr>
        </p:nvSpPr>
        <p:spPr>
          <a:xfrm>
            <a:off x="495300" y="6172201"/>
            <a:ext cx="3632201" cy="365125"/>
          </a:xfrm>
          <a:prstGeom prst="rect">
            <a:avLst/>
          </a:prstGeom>
        </p:spPr>
        <p:txBody>
          <a:bodyPr vert="horz" lIns="91440" tIns="45720" rIns="91440" bIns="45720" rtlCol="0" anchor="ctr"/>
          <a:lstStyle>
            <a:lvl1pPr algn="l">
              <a:defRPr sz="1100" b="1">
                <a:solidFill>
                  <a:srgbClr val="002060"/>
                </a:solidFill>
              </a:defRPr>
            </a:lvl1pPr>
          </a:lstStyle>
          <a:p>
            <a:pPr>
              <a:defRPr/>
            </a:pPr>
            <a:endParaRPr lang="en-US" dirty="0"/>
          </a:p>
        </p:txBody>
      </p:sp>
      <p:sp>
        <p:nvSpPr>
          <p:cNvPr id="6" name="Slide Number Placeholder 5"/>
          <p:cNvSpPr>
            <a:spLocks noGrp="1"/>
          </p:cNvSpPr>
          <p:nvPr>
            <p:ph type="sldNum" sz="quarter" idx="4"/>
          </p:nvPr>
        </p:nvSpPr>
        <p:spPr>
          <a:xfrm>
            <a:off x="4127500" y="6172201"/>
            <a:ext cx="1981200" cy="365125"/>
          </a:xfrm>
          <a:prstGeom prst="rect">
            <a:avLst/>
          </a:prstGeom>
        </p:spPr>
        <p:txBody>
          <a:bodyPr vert="horz" lIns="91440" tIns="45720" rIns="91440" bIns="45720" rtlCol="0" anchor="ctr"/>
          <a:lstStyle>
            <a:lvl1pPr algn="ctr">
              <a:defRPr sz="1200" b="1">
                <a:solidFill>
                  <a:srgbClr val="002060"/>
                </a:solidFill>
              </a:defRPr>
            </a:lvl1pPr>
          </a:lstStyle>
          <a:p>
            <a:pPr>
              <a:defRPr/>
            </a:pPr>
            <a:fld id="{33E18D8D-30C5-4FC8-BD94-8F73A5FF1FE1}" type="slidenum">
              <a:rPr lang="en-US" smtClean="0"/>
              <a:pPr>
                <a:defRPr/>
              </a:pPr>
              <a:t>‹#›</a:t>
            </a:fld>
            <a:endParaRPr lang="en-US" dirty="0"/>
          </a:p>
        </p:txBody>
      </p:sp>
      <p:sp>
        <p:nvSpPr>
          <p:cNvPr id="12" name="Rectangle 11"/>
          <p:cNvSpPr/>
          <p:nvPr/>
        </p:nvSpPr>
        <p:spPr>
          <a:xfrm>
            <a:off x="2916767" y="1591161"/>
            <a:ext cx="4127500" cy="4354286"/>
          </a:xfrm>
          <a:prstGeom prst="rect">
            <a:avLst/>
          </a:prstGeom>
          <a:blipFill dpi="0" rotWithShape="1">
            <a:blip r:embed="rId5">
              <a:alphaModFix amt="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4351" r:id="rId1"/>
    <p:sldLayoutId id="2147484352" r:id="rId2"/>
    <p:sldLayoutId id="2147484353" r:id="rId3"/>
  </p:sldLayoutIdLst>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4">
            <a:lumMod val="50000"/>
            <a:alpha val="38000"/>
          </a:schemeClr>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95300" y="6356353"/>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April, 2017</a:t>
            </a:r>
          </a:p>
        </p:txBody>
      </p:sp>
      <p:sp>
        <p:nvSpPr>
          <p:cNvPr id="5" name="Footer Placeholder 4"/>
          <p:cNvSpPr>
            <a:spLocks noGrp="1"/>
          </p:cNvSpPr>
          <p:nvPr>
            <p:ph type="ftr" sz="quarter" idx="3"/>
          </p:nvPr>
        </p:nvSpPr>
        <p:spPr>
          <a:xfrm>
            <a:off x="3384550" y="6356353"/>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pl-PL" dirty="0" err="1"/>
              <a:t>Univerza</a:t>
            </a:r>
            <a:r>
              <a:rPr lang="pl-PL" dirty="0"/>
              <a:t> v </a:t>
            </a:r>
            <a:r>
              <a:rPr lang="pl-PL" dirty="0" err="1"/>
              <a:t>Ljubljani</a:t>
            </a:r>
            <a:r>
              <a:rPr lang="pl-PL" dirty="0"/>
              <a:t>, </a:t>
            </a:r>
            <a:r>
              <a:rPr lang="pl-PL" dirty="0" err="1"/>
              <a:t>Fakulteta</a:t>
            </a:r>
            <a:r>
              <a:rPr lang="pl-PL" dirty="0"/>
              <a:t> za </a:t>
            </a:r>
            <a:r>
              <a:rPr lang="pl-PL" dirty="0" err="1"/>
              <a:t>elektrotehniko</a:t>
            </a:r>
            <a:endParaRPr lang="en-US" dirty="0"/>
          </a:p>
        </p:txBody>
      </p:sp>
      <p:sp>
        <p:nvSpPr>
          <p:cNvPr id="6" name="Slide Number Placeholder 5"/>
          <p:cNvSpPr>
            <a:spLocks noGrp="1"/>
          </p:cNvSpPr>
          <p:nvPr>
            <p:ph type="sldNum" sz="quarter" idx="4"/>
          </p:nvPr>
        </p:nvSpPr>
        <p:spPr>
          <a:xfrm>
            <a:off x="7099300" y="6356353"/>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471DA6-C51E-4217-ACF6-AFCEA3E84C77}" type="slidenum">
              <a:rPr lang="en-US" smtClean="0"/>
              <a:pPr/>
              <a:t>‹#›</a:t>
            </a:fld>
            <a:endParaRPr lang="en-US" dirty="0"/>
          </a:p>
        </p:txBody>
      </p:sp>
      <p:sp>
        <p:nvSpPr>
          <p:cNvPr id="7" name="Rectangle 6"/>
          <p:cNvSpPr/>
          <p:nvPr/>
        </p:nvSpPr>
        <p:spPr>
          <a:xfrm>
            <a:off x="2889250" y="1447800"/>
            <a:ext cx="4127500" cy="4354286"/>
          </a:xfrm>
          <a:prstGeom prst="rect">
            <a:avLst/>
          </a:prstGeom>
          <a:blipFill dpi="0" rotWithShape="1">
            <a:blip r:embed="rId13">
              <a:alphaModFix amt="1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3726630"/>
      </p:ext>
    </p:extLst>
  </p:cSld>
  <p:clrMap bg1="lt1" tx1="dk1" bg2="lt2" tx2="dk2" accent1="accent1" accent2="accent2" accent3="accent3" accent4="accent4" accent5="accent5" accent6="accent6" hlink="hlink" folHlink="folHlink"/>
  <p:sldLayoutIdLst>
    <p:sldLayoutId id="2147484355" r:id="rId1"/>
    <p:sldLayoutId id="2147484356" r:id="rId2"/>
    <p:sldLayoutId id="2147484357" r:id="rId3"/>
    <p:sldLayoutId id="2147484358" r:id="rId4"/>
    <p:sldLayoutId id="2147484359" r:id="rId5"/>
    <p:sldLayoutId id="2147484360" r:id="rId6"/>
    <p:sldLayoutId id="2147484361" r:id="rId7"/>
    <p:sldLayoutId id="2147484362" r:id="rId8"/>
    <p:sldLayoutId id="2147484363" r:id="rId9"/>
    <p:sldLayoutId id="2147484364" r:id="rId10"/>
    <p:sldLayoutId id="2147484365"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74" name="Straight Connector 10"/>
          <p:cNvCxnSpPr>
            <a:cxnSpLocks noChangeShapeType="1"/>
          </p:cNvCxnSpPr>
          <p:nvPr/>
        </p:nvCxnSpPr>
        <p:spPr bwMode="auto">
          <a:xfrm>
            <a:off x="0" y="1397000"/>
            <a:ext cx="9906000" cy="0"/>
          </a:xfrm>
          <a:prstGeom prst="line">
            <a:avLst/>
          </a:prstGeom>
          <a:noFill/>
          <a:ln w="76200" algn="ctr">
            <a:solidFill>
              <a:srgbClr val="000066"/>
            </a:solidFill>
            <a:round/>
            <a:headEnd/>
            <a:tailEnd/>
          </a:ln>
          <a:extLst>
            <a:ext uri="{909E8E84-426E-40DD-AFC4-6F175D3DCCD1}">
              <a14:hiddenFill xmlns:a14="http://schemas.microsoft.com/office/drawing/2010/main">
                <a:noFill/>
              </a14:hiddenFill>
            </a:ext>
          </a:extLst>
        </p:spPr>
      </p:cxnSp>
      <p:sp>
        <p:nvSpPr>
          <p:cNvPr id="3075" name="Title 6"/>
          <p:cNvSpPr>
            <a:spLocks noGrp="1"/>
          </p:cNvSpPr>
          <p:nvPr>
            <p:ph type="ctrTitle" idx="4294967295"/>
          </p:nvPr>
        </p:nvSpPr>
        <p:spPr>
          <a:xfrm>
            <a:off x="-1588" y="2431008"/>
            <a:ext cx="9906000" cy="1941512"/>
          </a:xfrm>
          <a:prstGeom prst="rect">
            <a:avLst/>
          </a:prstGeom>
        </p:spPr>
        <p:txBody>
          <a:bodyPr>
            <a:normAutofit fontScale="90000"/>
          </a:bodyPr>
          <a:lstStyle/>
          <a:p>
            <a:pPr marL="0" indent="0" algn="ctr" fontAlgn="base">
              <a:spcAft>
                <a:spcPct val="0"/>
              </a:spcAft>
              <a:buNone/>
            </a:pPr>
            <a:r>
              <a:rPr lang="en-GB" altLang="x-none" sz="2400" noProof="0" dirty="0">
                <a:solidFill>
                  <a:srgbClr val="002060"/>
                </a:solidFill>
                <a:latin typeface="Arial" pitchFamily="34" charset="0"/>
                <a:cs typeface="Arial" pitchFamily="34" charset="0"/>
              </a:rPr>
              <a:t/>
            </a:r>
            <a:br>
              <a:rPr lang="en-GB" altLang="x-none" sz="2400" noProof="0" dirty="0">
                <a:solidFill>
                  <a:srgbClr val="002060"/>
                </a:solidFill>
                <a:latin typeface="Arial" pitchFamily="34" charset="0"/>
                <a:cs typeface="Arial" pitchFamily="34" charset="0"/>
              </a:rPr>
            </a:br>
            <a:r>
              <a:rPr lang="en-GB" altLang="x-none" sz="2400" noProof="0" dirty="0">
                <a:solidFill>
                  <a:srgbClr val="000099"/>
                </a:solidFill>
                <a:latin typeface="+mn-lt"/>
                <a:cs typeface="Arial" pitchFamily="34" charset="0"/>
              </a:rPr>
              <a:t/>
            </a:r>
            <a:br>
              <a:rPr lang="en-GB" altLang="x-none" sz="2400" noProof="0" dirty="0">
                <a:solidFill>
                  <a:srgbClr val="000099"/>
                </a:solidFill>
                <a:latin typeface="+mn-lt"/>
                <a:cs typeface="Arial" pitchFamily="34" charset="0"/>
              </a:rPr>
            </a:br>
            <a:r>
              <a:rPr lang="en-US" sz="3600" dirty="0">
                <a:solidFill>
                  <a:srgbClr val="002060"/>
                </a:solidFill>
                <a:effectLst/>
                <a:latin typeface="Calibri" pitchFamily="34" charset="0"/>
                <a:cs typeface="Arial" pitchFamily="34" charset="0"/>
              </a:rPr>
              <a:t>Institute of Metrology </a:t>
            </a:r>
            <a:r>
              <a:rPr lang="hr-BA" sz="3600" dirty="0">
                <a:solidFill>
                  <a:srgbClr val="002060"/>
                </a:solidFill>
                <a:effectLst/>
                <a:latin typeface="Calibri" pitchFamily="34" charset="0"/>
                <a:cs typeface="Arial" pitchFamily="34" charset="0"/>
              </a:rPr>
              <a:t>of </a:t>
            </a:r>
            <a:r>
              <a:rPr lang="en-US" sz="3600" dirty="0">
                <a:solidFill>
                  <a:srgbClr val="002060"/>
                </a:solidFill>
                <a:effectLst/>
                <a:latin typeface="Calibri" pitchFamily="34" charset="0"/>
                <a:cs typeface="Arial" pitchFamily="34" charset="0"/>
              </a:rPr>
              <a:t>Bosnia and Herzegovina</a:t>
            </a:r>
            <a:r>
              <a:rPr lang="en-US" sz="3200" dirty="0">
                <a:solidFill>
                  <a:srgbClr val="002060"/>
                </a:solidFill>
                <a:effectLst/>
                <a:latin typeface="Calibri" pitchFamily="34" charset="0"/>
                <a:cs typeface="Arial" pitchFamily="34" charset="0"/>
              </a:rPr>
              <a:t/>
            </a:r>
            <a:br>
              <a:rPr lang="en-US" sz="3200" dirty="0">
                <a:solidFill>
                  <a:srgbClr val="002060"/>
                </a:solidFill>
                <a:effectLst/>
                <a:latin typeface="Calibri" pitchFamily="34" charset="0"/>
                <a:cs typeface="Arial" pitchFamily="34" charset="0"/>
              </a:rPr>
            </a:br>
            <a:r>
              <a:rPr lang="en-US" sz="3600" dirty="0">
                <a:solidFill>
                  <a:srgbClr val="002060"/>
                </a:solidFill>
                <a:effectLst/>
                <a:latin typeface="Calibri" pitchFamily="34" charset="0"/>
                <a:cs typeface="Arial" pitchFamily="34" charset="0"/>
              </a:rPr>
              <a:t>Introduction</a:t>
            </a:r>
            <a:r>
              <a:rPr lang="en-US" sz="3200" dirty="0">
                <a:latin typeface="Calibri" pitchFamily="34" charset="0"/>
              </a:rPr>
              <a:t/>
            </a:r>
            <a:br>
              <a:rPr lang="en-US" sz="3200" dirty="0">
                <a:latin typeface="Calibri" pitchFamily="34" charset="0"/>
              </a:rPr>
            </a:br>
            <a:endParaRPr lang="en-GB" altLang="x-none" sz="2400" b="0" noProof="0" dirty="0">
              <a:solidFill>
                <a:srgbClr val="000099"/>
              </a:solidFill>
              <a:latin typeface="Calibri" pitchFamily="34" charset="0"/>
              <a:cs typeface="Arial" pitchFamily="34" charset="0"/>
            </a:endParaRP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5423"/>
            <a:ext cx="9907588" cy="24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a:extLst>
              <a:ext uri="{FF2B5EF4-FFF2-40B4-BE49-F238E27FC236}">
                <a16:creationId xmlns="" xmlns:a16="http://schemas.microsoft.com/office/drawing/2014/main" id="{01296DAB-2950-44B4-89FE-43A9C69AE1D3}"/>
              </a:ext>
            </a:extLst>
          </p:cNvPr>
          <p:cNvSpPr>
            <a:spLocks noGrp="1"/>
          </p:cNvSpPr>
          <p:nvPr>
            <p:ph type="ftr" sz="quarter" idx="11"/>
          </p:nvPr>
        </p:nvSpPr>
        <p:spPr>
          <a:xfrm>
            <a:off x="2501660" y="5933331"/>
            <a:ext cx="4779033" cy="720080"/>
          </a:xfrm>
          <a:prstGeom prst="rect">
            <a:avLst/>
          </a:prstGeom>
        </p:spPr>
        <p:txBody>
          <a:bodyPr/>
          <a:lstStyle>
            <a:lvl1pPr>
              <a:defRPr>
                <a:solidFill>
                  <a:srgbClr val="193B7F"/>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193B7F"/>
                </a:solidFill>
                <a:effectLst/>
                <a:uLnTx/>
                <a:uFillTx/>
                <a:latin typeface="Calibri" pitchFamily="34" charset="0"/>
              </a:rPr>
              <a:t>COOMET - </a:t>
            </a:r>
            <a:r>
              <a:rPr kumimoji="0" lang="hr-BA" sz="1800" b="1" i="0" u="none" strike="noStrike" kern="0" cap="none" spc="0" normalizeH="0" baseline="0" noProof="0" dirty="0" smtClean="0">
                <a:ln>
                  <a:noFill/>
                </a:ln>
                <a:solidFill>
                  <a:srgbClr val="193B7F"/>
                </a:solidFill>
                <a:effectLst/>
                <a:uLnTx/>
                <a:uFillTx/>
                <a:latin typeface="Calibri" pitchFamily="34" charset="0"/>
              </a:rPr>
              <a:t>Sarajevo</a:t>
            </a:r>
            <a:endParaRPr kumimoji="0" lang="en-US" sz="1800" b="1" i="0" u="none" strike="noStrike" kern="0" cap="none" spc="0" normalizeH="0" baseline="0" noProof="0" dirty="0">
              <a:ln>
                <a:noFill/>
              </a:ln>
              <a:solidFill>
                <a:srgbClr val="193B7F"/>
              </a:solidFill>
              <a:effectLst/>
              <a:uLnTx/>
              <a:uFillTx/>
              <a:latin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rgbClr val="193B7F"/>
                </a:solidFill>
                <a:effectLst/>
                <a:uLnTx/>
                <a:uFillTx/>
                <a:latin typeface="Calibri" pitchFamily="34" charset="0"/>
              </a:rPr>
              <a:t>1</a:t>
            </a:r>
            <a:r>
              <a:rPr kumimoji="0" lang="hr-BA" sz="1100" b="0" i="0" u="none" strike="noStrike" kern="0" cap="none" spc="0" normalizeH="0" baseline="0" noProof="0" dirty="0" smtClean="0">
                <a:ln>
                  <a:noFill/>
                </a:ln>
                <a:solidFill>
                  <a:srgbClr val="193B7F"/>
                </a:solidFill>
                <a:effectLst/>
                <a:uLnTx/>
                <a:uFillTx/>
                <a:latin typeface="Calibri" pitchFamily="34" charset="0"/>
              </a:rPr>
              <a:t>1</a:t>
            </a:r>
            <a:r>
              <a:rPr kumimoji="0" lang="en-US" sz="1100" b="0" i="0" u="none" strike="noStrike" kern="0" cap="none" spc="0" normalizeH="0" baseline="0" noProof="0" dirty="0" smtClean="0">
                <a:ln>
                  <a:noFill/>
                </a:ln>
                <a:solidFill>
                  <a:srgbClr val="193B7F"/>
                </a:solidFill>
                <a:effectLst/>
                <a:uLnTx/>
                <a:uFillTx/>
                <a:latin typeface="Calibri" pitchFamily="34" charset="0"/>
              </a:rPr>
              <a:t> </a:t>
            </a:r>
            <a:r>
              <a:rPr kumimoji="0" lang="en-US" sz="1100" b="0" i="0" u="none" strike="noStrike" kern="0" cap="none" spc="0" normalizeH="0" baseline="0" noProof="0" dirty="0">
                <a:ln>
                  <a:noFill/>
                </a:ln>
                <a:solidFill>
                  <a:srgbClr val="193B7F"/>
                </a:solidFill>
                <a:effectLst/>
                <a:uLnTx/>
                <a:uFillTx/>
                <a:latin typeface="Calibri" pitchFamily="34" charset="0"/>
              </a:rPr>
              <a:t>April, 2018 Sarajevo, Bosnia and Herzegovina </a:t>
            </a:r>
          </a:p>
        </p:txBody>
      </p:sp>
    </p:spTree>
    <p:extLst>
      <p:ext uri="{BB962C8B-B14F-4D97-AF65-F5344CB8AC3E}">
        <p14:creationId xmlns:p14="http://schemas.microsoft.com/office/powerpoint/2010/main" val="36759367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172F06EF-C5ED-40F7-883D-4320FF64F842}"/>
              </a:ext>
            </a:extLst>
          </p:cNvPr>
          <p:cNvPicPr>
            <a:picLocks noChangeAspect="1"/>
          </p:cNvPicPr>
          <p:nvPr/>
        </p:nvPicPr>
        <p:blipFill rotWithShape="1">
          <a:blip r:embed="rId2"/>
          <a:srcRect b="7692"/>
          <a:stretch/>
        </p:blipFill>
        <p:spPr>
          <a:xfrm>
            <a:off x="1033525" y="934933"/>
            <a:ext cx="3919474" cy="2520000"/>
          </a:xfrm>
          <a:prstGeom prst="rect">
            <a:avLst/>
          </a:prstGeom>
        </p:spPr>
      </p:pic>
      <p:sp>
        <p:nvSpPr>
          <p:cNvPr id="5" name="TextBox 4"/>
          <p:cNvSpPr txBox="1"/>
          <p:nvPr/>
        </p:nvSpPr>
        <p:spPr>
          <a:xfrm>
            <a:off x="0" y="219528"/>
            <a:ext cx="9905999" cy="523220"/>
          </a:xfrm>
          <a:prstGeom prst="rect">
            <a:avLst/>
          </a:prstGeom>
          <a:noFill/>
        </p:spPr>
        <p:txBody>
          <a:bodyPr wrap="square" rtlCol="0">
            <a:spAutoFit/>
          </a:bodyPr>
          <a:lstStyle/>
          <a:p>
            <a:pPr algn="ctr"/>
            <a:r>
              <a:rPr lang="hr-BA" sz="2800" b="1" dirty="0">
                <a:solidFill>
                  <a:srgbClr val="002060"/>
                </a:solidFill>
                <a:latin typeface="Calibri" pitchFamily="34" charset="0"/>
              </a:rPr>
              <a:t>D</a:t>
            </a:r>
            <a:r>
              <a:rPr lang="en-US" sz="2800" b="1" dirty="0" smtClean="0">
                <a:solidFill>
                  <a:srgbClr val="002060"/>
                </a:solidFill>
                <a:latin typeface="Calibri" pitchFamily="34" charset="0"/>
              </a:rPr>
              <a:t>ream </a:t>
            </a:r>
            <a:r>
              <a:rPr lang="en-US" sz="2800" b="1" dirty="0">
                <a:solidFill>
                  <a:srgbClr val="002060"/>
                </a:solidFill>
                <a:latin typeface="Calibri" pitchFamily="34" charset="0"/>
              </a:rPr>
              <a:t>comes </a:t>
            </a:r>
            <a:r>
              <a:rPr lang="en-US" sz="2800" b="1" dirty="0" smtClean="0">
                <a:solidFill>
                  <a:srgbClr val="002060"/>
                </a:solidFill>
                <a:latin typeface="Calibri" pitchFamily="34" charset="0"/>
              </a:rPr>
              <a:t>true after </a:t>
            </a:r>
            <a:r>
              <a:rPr lang="en-US" sz="2800" b="1" dirty="0">
                <a:solidFill>
                  <a:srgbClr val="002060"/>
                </a:solidFill>
                <a:latin typeface="Calibri" pitchFamily="34" charset="0"/>
              </a:rPr>
              <a:t>26 years</a:t>
            </a:r>
          </a:p>
        </p:txBody>
      </p:sp>
      <p:pic>
        <p:nvPicPr>
          <p:cNvPr id="7" name="Picture 6">
            <a:extLst>
              <a:ext uri="{FF2B5EF4-FFF2-40B4-BE49-F238E27FC236}">
                <a16:creationId xmlns="" xmlns:a16="http://schemas.microsoft.com/office/drawing/2014/main" id="{19EF664C-875A-441E-AB6A-F4D098D44D59}"/>
              </a:ext>
            </a:extLst>
          </p:cNvPr>
          <p:cNvPicPr>
            <a:picLocks noChangeAspect="1"/>
          </p:cNvPicPr>
          <p:nvPr/>
        </p:nvPicPr>
        <p:blipFill>
          <a:blip r:embed="rId3"/>
          <a:stretch>
            <a:fillRect/>
          </a:stretch>
        </p:blipFill>
        <p:spPr>
          <a:xfrm>
            <a:off x="1033525" y="3825829"/>
            <a:ext cx="3919474" cy="2520000"/>
          </a:xfrm>
          <a:prstGeom prst="rect">
            <a:avLst/>
          </a:prstGeom>
        </p:spPr>
      </p:pic>
      <p:pic>
        <p:nvPicPr>
          <p:cNvPr id="8" name="Picture 7">
            <a:extLst>
              <a:ext uri="{FF2B5EF4-FFF2-40B4-BE49-F238E27FC236}">
                <a16:creationId xmlns="" xmlns:a16="http://schemas.microsoft.com/office/drawing/2014/main" id="{2DC0D72C-E933-481A-8112-6AFE01C8AEB8}"/>
              </a:ext>
            </a:extLst>
          </p:cNvPr>
          <p:cNvPicPr>
            <a:picLocks noChangeAspect="1"/>
          </p:cNvPicPr>
          <p:nvPr/>
        </p:nvPicPr>
        <p:blipFill>
          <a:blip r:embed="rId4"/>
          <a:stretch>
            <a:fillRect/>
          </a:stretch>
        </p:blipFill>
        <p:spPr>
          <a:xfrm>
            <a:off x="5361467" y="934933"/>
            <a:ext cx="3440638" cy="5410896"/>
          </a:xfrm>
          <a:prstGeom prst="rect">
            <a:avLst/>
          </a:prstGeom>
        </p:spPr>
      </p:pic>
    </p:spTree>
    <p:extLst>
      <p:ext uri="{BB962C8B-B14F-4D97-AF65-F5344CB8AC3E}">
        <p14:creationId xmlns:p14="http://schemas.microsoft.com/office/powerpoint/2010/main" val="2443892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91886"/>
            <a:ext cx="9905999" cy="892552"/>
          </a:xfrm>
          <a:prstGeom prst="rect">
            <a:avLst/>
          </a:prstGeom>
          <a:noFill/>
        </p:spPr>
        <p:txBody>
          <a:bodyPr wrap="square" rtlCol="0">
            <a:spAutoFit/>
          </a:bodyPr>
          <a:lstStyle/>
          <a:p>
            <a:pPr algn="ctr"/>
            <a:r>
              <a:rPr lang="en-US" sz="2800" b="1" dirty="0">
                <a:solidFill>
                  <a:srgbClr val="002060"/>
                </a:solidFill>
                <a:latin typeface="Calibri" pitchFamily="34" charset="0"/>
              </a:rPr>
              <a:t>General information</a:t>
            </a:r>
          </a:p>
          <a:p>
            <a:pPr algn="ctr"/>
            <a:r>
              <a:rPr lang="en-US" sz="2400" b="1" dirty="0" smtClean="0">
                <a:solidFill>
                  <a:srgbClr val="002060"/>
                </a:solidFill>
                <a:latin typeface="Calibri" pitchFamily="34" charset="0"/>
              </a:rPr>
              <a:t>Institute of Metrology of Bosnia and Herzegovina</a:t>
            </a:r>
          </a:p>
        </p:txBody>
      </p:sp>
      <p:sp>
        <p:nvSpPr>
          <p:cNvPr id="7" name="TextBox 6"/>
          <p:cNvSpPr txBox="1"/>
          <p:nvPr/>
        </p:nvSpPr>
        <p:spPr>
          <a:xfrm>
            <a:off x="225632" y="1220260"/>
            <a:ext cx="5040000" cy="5570756"/>
          </a:xfrm>
          <a:prstGeom prst="rect">
            <a:avLst/>
          </a:prstGeom>
          <a:noFill/>
        </p:spPr>
        <p:txBody>
          <a:bodyPr wrap="square" rtlCol="0">
            <a:spAutoFit/>
          </a:bodyPr>
          <a:lstStyle/>
          <a:p>
            <a:pPr algn="just"/>
            <a:endParaRPr lang="en-US" sz="2000" dirty="0">
              <a:solidFill>
                <a:srgbClr val="002060"/>
              </a:solidFill>
              <a:latin typeface="Calibri" pitchFamily="34" charset="0"/>
            </a:endParaRPr>
          </a:p>
          <a:p>
            <a:pPr marL="342900" indent="-342900" algn="just">
              <a:buFont typeface="Arial" pitchFamily="34" charset="0"/>
              <a:buChar char="•"/>
            </a:pPr>
            <a:r>
              <a:rPr lang="en-US" sz="2000" dirty="0">
                <a:solidFill>
                  <a:srgbClr val="002060"/>
                </a:solidFill>
                <a:latin typeface="Calibri" pitchFamily="34" charset="0"/>
              </a:rPr>
              <a:t>Institute of Standards, Metrology and Intellectual Property of Bosnia and Herzegovina from 1992 - 2000, as a governmental institution</a:t>
            </a:r>
            <a:r>
              <a:rPr lang="en-US" sz="2000" dirty="0" smtClean="0">
                <a:solidFill>
                  <a:srgbClr val="002060"/>
                </a:solidFill>
                <a:latin typeface="Calibri" pitchFamily="34" charset="0"/>
              </a:rPr>
              <a:t>.</a:t>
            </a:r>
            <a:endParaRPr lang="hr-BA" sz="2000" dirty="0" smtClean="0">
              <a:solidFill>
                <a:srgbClr val="002060"/>
              </a:solidFill>
              <a:latin typeface="Calibri" pitchFamily="34" charset="0"/>
            </a:endParaRPr>
          </a:p>
          <a:p>
            <a:pPr algn="just"/>
            <a:endParaRPr lang="en-US" sz="2000" dirty="0">
              <a:solidFill>
                <a:srgbClr val="002060"/>
              </a:solidFill>
              <a:latin typeface="Calibri" pitchFamily="34" charset="0"/>
            </a:endParaRPr>
          </a:p>
          <a:p>
            <a:pPr marL="342900" indent="-342900" algn="just">
              <a:buFont typeface="Arial" pitchFamily="34" charset="0"/>
              <a:buChar char="•"/>
            </a:pPr>
            <a:r>
              <a:rPr lang="en-US" sz="2000" dirty="0">
                <a:solidFill>
                  <a:srgbClr val="002060"/>
                </a:solidFill>
                <a:latin typeface="Calibri" pitchFamily="34" charset="0"/>
              </a:rPr>
              <a:t>The </a:t>
            </a:r>
            <a:r>
              <a:rPr lang="en-US" sz="2000" b="1" dirty="0">
                <a:solidFill>
                  <a:srgbClr val="002060"/>
                </a:solidFill>
                <a:latin typeface="Calibri" pitchFamily="34" charset="0"/>
              </a:rPr>
              <a:t>Institute of Metrology of B&amp;H </a:t>
            </a:r>
            <a:r>
              <a:rPr lang="en-US" sz="2000" dirty="0">
                <a:solidFill>
                  <a:srgbClr val="002060"/>
                </a:solidFill>
                <a:latin typeface="Calibri" pitchFamily="34" charset="0"/>
              </a:rPr>
              <a:t>(IMBIH) has been established by restructuring the above mentioned Institute, as projected by the Law on Establishing the Institute for Metrology of B&amp;H, issued in September 2004. Final separation between Institute of Metrology of B&amp;H, Institute of Standardization of B&amp;H and Institute of Intellectual Property of B&amp;H has been done on </a:t>
            </a:r>
            <a:r>
              <a:rPr lang="en-US" sz="2000" b="1" dirty="0">
                <a:solidFill>
                  <a:srgbClr val="002060"/>
                </a:solidFill>
                <a:latin typeface="Calibri" pitchFamily="34" charset="0"/>
              </a:rPr>
              <a:t>January 1, 2007</a:t>
            </a:r>
            <a:r>
              <a:rPr lang="en-US" sz="2000" dirty="0" smtClean="0">
                <a:solidFill>
                  <a:srgbClr val="002060"/>
                </a:solidFill>
                <a:latin typeface="Calibri" pitchFamily="34" charset="0"/>
              </a:rPr>
              <a:t>.</a:t>
            </a:r>
            <a:endParaRPr lang="en-US" b="1" i="1" dirty="0"/>
          </a:p>
          <a:p>
            <a:r>
              <a:rPr lang="en-US" i="1" dirty="0"/>
              <a:t/>
            </a:r>
            <a:br>
              <a:rPr lang="en-US" i="1" dirty="0"/>
            </a:b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4297" y="2446131"/>
            <a:ext cx="3919348" cy="2660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06261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69124" y="1223442"/>
            <a:ext cx="9167750" cy="5601533"/>
          </a:xfrm>
          <a:prstGeom prst="rect">
            <a:avLst/>
          </a:prstGeom>
          <a:noFill/>
        </p:spPr>
        <p:txBody>
          <a:bodyPr wrap="square" rtlCol="0">
            <a:spAutoFit/>
          </a:bodyPr>
          <a:lstStyle/>
          <a:p>
            <a:pPr marL="342900" lvl="0" indent="-342900" algn="just" fontAlgn="auto">
              <a:spcBef>
                <a:spcPts val="0"/>
              </a:spcBef>
              <a:spcAft>
                <a:spcPts val="0"/>
              </a:spcAft>
              <a:buSzPct val="80000"/>
              <a:buFont typeface="Arial" pitchFamily="34" charset="0"/>
              <a:buChar char="•"/>
            </a:pPr>
            <a:r>
              <a:rPr lang="en-US" sz="2000" b="1" dirty="0" smtClean="0">
                <a:solidFill>
                  <a:srgbClr val="193B7F"/>
                </a:solidFill>
                <a:latin typeface="Calibri"/>
              </a:rPr>
              <a:t>The National Metrology System of B&amp;H consists of:</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Institute of Metrology of Bosnia and Herzegovina (IMBiH) - The National Metrology Institute,</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Two DIs (holder of national measurement standards),</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Accredited calibration laboratories,</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Nominated metrological laboratories and bodies (e.g. verification laboratories),</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Conformity assessment bodies for measuring instruments.</a:t>
            </a:r>
          </a:p>
          <a:p>
            <a:pPr marL="342900" lvl="0" indent="-342900" algn="just" fontAlgn="auto">
              <a:spcBef>
                <a:spcPts val="0"/>
              </a:spcBef>
              <a:spcAft>
                <a:spcPts val="0"/>
              </a:spcAft>
              <a:buSzPct val="80000"/>
              <a:buFont typeface="Arial" pitchFamily="34" charset="0"/>
              <a:buChar char="•"/>
            </a:pPr>
            <a:r>
              <a:rPr lang="en-US" sz="2000" b="1" dirty="0" smtClean="0">
                <a:solidFill>
                  <a:srgbClr val="193B7F"/>
                </a:solidFill>
                <a:latin typeface="Calibri"/>
              </a:rPr>
              <a:t>Legal framework of the Institute of Metrology of Bosnia and Herzegovina</a:t>
            </a:r>
            <a:endParaRPr lang="en-US" sz="2000" dirty="0" smtClean="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IMBiH is the established directly under the merit of the Council of Ministers of B&amp;H. </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The legal framework for jurisdiction of the Institute of Metrology of B&amp;H is stated in the laws:</a:t>
            </a:r>
          </a:p>
          <a:p>
            <a:pPr marL="800100" lvl="1" indent="-342900" algn="just" fontAlgn="auto">
              <a:spcBef>
                <a:spcPts val="0"/>
              </a:spcBef>
              <a:spcAft>
                <a:spcPts val="0"/>
              </a:spcAft>
              <a:buFont typeface="Wingdings" pitchFamily="2" charset="2"/>
              <a:buChar char="Ø"/>
            </a:pPr>
            <a:r>
              <a:rPr lang="en-US" sz="2000" dirty="0" smtClean="0">
                <a:solidFill>
                  <a:srgbClr val="193B7F"/>
                </a:solidFill>
                <a:latin typeface="Calibri"/>
              </a:rPr>
              <a:t>Law on Metrology of B&amp;H (Official Gazette of B&amp;H, No. 19 from 2001)</a:t>
            </a:r>
          </a:p>
          <a:p>
            <a:pPr marL="800100" lvl="1" indent="-342900" algn="just" fontAlgn="auto">
              <a:spcBef>
                <a:spcPts val="0"/>
              </a:spcBef>
              <a:spcAft>
                <a:spcPts val="0"/>
              </a:spcAft>
              <a:buFont typeface="Wingdings" pitchFamily="2" charset="2"/>
              <a:buChar char="Ø"/>
            </a:pPr>
            <a:r>
              <a:rPr lang="en-US" sz="2000" dirty="0" smtClean="0">
                <a:solidFill>
                  <a:srgbClr val="193B7F"/>
                </a:solidFill>
                <a:latin typeface="Calibri"/>
              </a:rPr>
              <a:t>Law on Measuring Units of B&amp;H (Official Gazette of B&amp;H, No. 19 from 2001)</a:t>
            </a:r>
          </a:p>
          <a:p>
            <a:pPr marL="800100" lvl="1" indent="-342900" algn="just" fontAlgn="auto">
              <a:spcBef>
                <a:spcPts val="0"/>
              </a:spcBef>
              <a:spcAft>
                <a:spcPts val="0"/>
              </a:spcAft>
              <a:buFont typeface="Wingdings" pitchFamily="2" charset="2"/>
              <a:buChar char="Ø"/>
            </a:pPr>
            <a:r>
              <a:rPr lang="en-US" sz="2000" dirty="0" smtClean="0">
                <a:solidFill>
                  <a:srgbClr val="193B7F"/>
                </a:solidFill>
                <a:latin typeface="Calibri"/>
              </a:rPr>
              <a:t>Law on the Establishment of the Institute of Metrology of B&amp;H (Official Gazette of B&amp;H, No. 43 from 2004).</a:t>
            </a:r>
          </a:p>
          <a:p>
            <a:pPr marL="342900" lvl="0" indent="-342900" algn="just" fontAlgn="auto">
              <a:spcBef>
                <a:spcPts val="0"/>
              </a:spcBef>
              <a:spcAft>
                <a:spcPts val="0"/>
              </a:spcAft>
              <a:buSzPct val="80000"/>
              <a:buFont typeface="Arial" pitchFamily="34" charset="0"/>
              <a:buChar char="•"/>
            </a:pPr>
            <a:r>
              <a:rPr lang="en-US" sz="2000" b="1" dirty="0" smtClean="0">
                <a:solidFill>
                  <a:srgbClr val="193B7F"/>
                </a:solidFill>
                <a:latin typeface="Calibri"/>
              </a:rPr>
              <a:t>Certain number of bylaws (36) are derived from the above mentioned laws.</a:t>
            </a:r>
            <a:r>
              <a:rPr lang="en-US" i="1" dirty="0"/>
              <a:t/>
            </a:r>
            <a:br>
              <a:rPr lang="en-US" i="1" dirty="0"/>
            </a:br>
            <a:endParaRPr lang="en-US" dirty="0"/>
          </a:p>
        </p:txBody>
      </p:sp>
      <p:sp>
        <p:nvSpPr>
          <p:cNvPr id="5" name="TextBox 4"/>
          <p:cNvSpPr txBox="1"/>
          <p:nvPr/>
        </p:nvSpPr>
        <p:spPr>
          <a:xfrm>
            <a:off x="-1" y="217933"/>
            <a:ext cx="9905999" cy="892552"/>
          </a:xfrm>
          <a:prstGeom prst="rect">
            <a:avLst/>
          </a:prstGeom>
          <a:noFill/>
        </p:spPr>
        <p:txBody>
          <a:bodyPr wrap="square" rtlCol="0">
            <a:spAutoFit/>
          </a:bodyPr>
          <a:lstStyle/>
          <a:p>
            <a:pPr algn="ctr"/>
            <a:r>
              <a:rPr lang="en-US" sz="2800" b="1" dirty="0" smtClean="0">
                <a:solidFill>
                  <a:srgbClr val="002060"/>
                </a:solidFill>
                <a:latin typeface="Calibri" pitchFamily="34" charset="0"/>
              </a:rPr>
              <a:t>Main responsibilities</a:t>
            </a:r>
          </a:p>
          <a:p>
            <a:pPr algn="ctr"/>
            <a:r>
              <a:rPr lang="en-US" sz="2400" b="1" dirty="0" smtClean="0">
                <a:solidFill>
                  <a:srgbClr val="002060"/>
                </a:solidFill>
                <a:latin typeface="Calibri" pitchFamily="34" charset="0"/>
              </a:rPr>
              <a:t>Institute of Metrology of Bosnia and Herzegovina</a:t>
            </a:r>
          </a:p>
        </p:txBody>
      </p:sp>
    </p:spTree>
    <p:extLst>
      <p:ext uri="{BB962C8B-B14F-4D97-AF65-F5344CB8AC3E}">
        <p14:creationId xmlns:p14="http://schemas.microsoft.com/office/powerpoint/2010/main" val="31494303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69124" y="1276739"/>
            <a:ext cx="9167750" cy="5816977"/>
          </a:xfrm>
          <a:prstGeom prst="rect">
            <a:avLst/>
          </a:prstGeom>
          <a:noFill/>
        </p:spPr>
        <p:txBody>
          <a:bodyPr wrap="square" rtlCol="0">
            <a:spAutoFit/>
          </a:bodyPr>
          <a:lstStyle/>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Realizes the base of standards in Bosnia and Herzegovina, develops, creates, declares and maintains </a:t>
            </a:r>
            <a:r>
              <a:rPr lang="en-US" sz="2000" b="1" dirty="0" smtClean="0">
                <a:solidFill>
                  <a:srgbClr val="193B7F"/>
                </a:solidFill>
                <a:latin typeface="Calibri"/>
                <a:ea typeface="Calibri"/>
                <a:cs typeface="Trebuchet MS"/>
              </a:rPr>
              <a:t>national standards</a:t>
            </a:r>
            <a:r>
              <a:rPr lang="en-US" sz="2000" dirty="0" smtClean="0">
                <a:solidFill>
                  <a:srgbClr val="193B7F"/>
                </a:solidFill>
                <a:latin typeface="Calibri"/>
                <a:ea typeface="Calibri"/>
                <a:cs typeface="Trebuchet MS"/>
              </a:rPr>
              <a:t> of legal (SI) units of measurement, </a:t>
            </a:r>
          </a:p>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Provides </a:t>
            </a:r>
            <a:r>
              <a:rPr lang="en-US" sz="2000" b="1" dirty="0" smtClean="0">
                <a:solidFill>
                  <a:srgbClr val="193B7F"/>
                </a:solidFill>
                <a:latin typeface="Calibri"/>
                <a:ea typeface="Calibri"/>
                <a:cs typeface="Trebuchet MS"/>
              </a:rPr>
              <a:t>traceability</a:t>
            </a:r>
            <a:r>
              <a:rPr lang="en-US" sz="2000" dirty="0" smtClean="0">
                <a:solidFill>
                  <a:srgbClr val="193B7F"/>
                </a:solidFill>
                <a:latin typeface="Calibri"/>
                <a:ea typeface="Calibri"/>
                <a:cs typeface="Trebuchet MS"/>
              </a:rPr>
              <a:t> of the national standards through unbroken chain of intercomparison to international ones,</a:t>
            </a:r>
            <a:endParaRPr lang="en-US" sz="2000" dirty="0" smtClean="0">
              <a:solidFill>
                <a:srgbClr val="193B7F"/>
              </a:solidFill>
              <a:latin typeface="Calibri"/>
              <a:ea typeface="Calibri"/>
              <a:cs typeface="Times New Roman"/>
            </a:endParaRPr>
          </a:p>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Prescribes </a:t>
            </a:r>
            <a:r>
              <a:rPr lang="en-US" sz="2000" b="1" dirty="0" smtClean="0">
                <a:solidFill>
                  <a:srgbClr val="193B7F"/>
                </a:solidFill>
                <a:latin typeface="Calibri"/>
                <a:ea typeface="Calibri"/>
                <a:cs typeface="Trebuchet MS"/>
              </a:rPr>
              <a:t>metrological requirements</a:t>
            </a:r>
            <a:r>
              <a:rPr lang="en-US" sz="2000" dirty="0" smtClean="0">
                <a:solidFill>
                  <a:srgbClr val="193B7F"/>
                </a:solidFill>
                <a:latin typeface="Calibri"/>
                <a:ea typeface="Calibri"/>
                <a:cs typeface="Trebuchet MS"/>
              </a:rPr>
              <a:t> for standards, reference materials and measuring instruments, makes decisions on </a:t>
            </a:r>
            <a:r>
              <a:rPr lang="en-US" sz="2000" b="1" dirty="0" smtClean="0">
                <a:solidFill>
                  <a:srgbClr val="193B7F"/>
                </a:solidFill>
                <a:latin typeface="Calibri"/>
                <a:ea typeface="Calibri"/>
                <a:cs typeface="Trebuchet MS"/>
              </a:rPr>
              <a:t>recognition</a:t>
            </a:r>
            <a:r>
              <a:rPr lang="en-US" sz="2000" dirty="0" smtClean="0">
                <a:solidFill>
                  <a:srgbClr val="193B7F"/>
                </a:solidFill>
                <a:latin typeface="Calibri"/>
                <a:ea typeface="Calibri"/>
                <a:cs typeface="Trebuchet MS"/>
              </a:rPr>
              <a:t> of standards as national standards, </a:t>
            </a:r>
            <a:endParaRPr lang="en-US" sz="2000" dirty="0" smtClean="0">
              <a:solidFill>
                <a:srgbClr val="193B7F"/>
              </a:solidFill>
              <a:latin typeface="Calibri"/>
              <a:ea typeface="Calibri"/>
              <a:cs typeface="Times New Roman"/>
            </a:endParaRPr>
          </a:p>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Performs the </a:t>
            </a:r>
            <a:r>
              <a:rPr lang="en-US" sz="2000" b="1" dirty="0" smtClean="0">
                <a:solidFill>
                  <a:srgbClr val="193B7F"/>
                </a:solidFill>
                <a:latin typeface="Calibri"/>
                <a:ea typeface="Calibri"/>
                <a:cs typeface="Trebuchet MS"/>
              </a:rPr>
              <a:t>conformity assessment</a:t>
            </a:r>
            <a:r>
              <a:rPr lang="en-US" sz="2000" dirty="0" smtClean="0">
                <a:solidFill>
                  <a:srgbClr val="193B7F"/>
                </a:solidFill>
                <a:latin typeface="Calibri"/>
                <a:ea typeface="Calibri"/>
                <a:cs typeface="Trebuchet MS"/>
              </a:rPr>
              <a:t> including the pattern evaluation and pattern approvals of measuring instruments,</a:t>
            </a:r>
            <a:endParaRPr lang="en-US" sz="2000" dirty="0" smtClean="0">
              <a:solidFill>
                <a:srgbClr val="193B7F"/>
              </a:solidFill>
              <a:latin typeface="Calibri"/>
              <a:ea typeface="Calibri"/>
              <a:cs typeface="Times New Roman"/>
            </a:endParaRPr>
          </a:p>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Deals with </a:t>
            </a:r>
            <a:r>
              <a:rPr lang="en-US" sz="2000" b="1" dirty="0" smtClean="0">
                <a:solidFill>
                  <a:srgbClr val="193B7F"/>
                </a:solidFill>
                <a:latin typeface="Calibri"/>
                <a:ea typeface="Calibri"/>
                <a:cs typeface="Trebuchet MS"/>
              </a:rPr>
              <a:t>research and development</a:t>
            </a:r>
            <a:r>
              <a:rPr lang="en-US" sz="2000" dirty="0" smtClean="0">
                <a:solidFill>
                  <a:srgbClr val="193B7F"/>
                </a:solidFill>
                <a:latin typeface="Calibri"/>
                <a:ea typeface="Calibri"/>
                <a:cs typeface="Trebuchet MS"/>
              </a:rPr>
              <a:t> in the field of metrology, proposes the development </a:t>
            </a:r>
            <a:r>
              <a:rPr lang="en-US" sz="2000" b="1" dirty="0" smtClean="0">
                <a:solidFill>
                  <a:srgbClr val="193B7F"/>
                </a:solidFill>
                <a:latin typeface="Calibri"/>
                <a:ea typeface="Calibri"/>
                <a:cs typeface="Trebuchet MS"/>
              </a:rPr>
              <a:t>projects</a:t>
            </a:r>
            <a:r>
              <a:rPr lang="en-US" sz="2000" dirty="0" smtClean="0">
                <a:solidFill>
                  <a:srgbClr val="193B7F"/>
                </a:solidFill>
                <a:latin typeface="Calibri"/>
                <a:ea typeface="Calibri"/>
                <a:cs typeface="Trebuchet MS"/>
              </a:rPr>
              <a:t> and defines </a:t>
            </a:r>
            <a:r>
              <a:rPr lang="en-US" sz="2000" b="1" dirty="0" smtClean="0">
                <a:solidFill>
                  <a:srgbClr val="193B7F"/>
                </a:solidFill>
                <a:latin typeface="Calibri"/>
                <a:ea typeface="Calibri"/>
                <a:cs typeface="Trebuchet MS"/>
              </a:rPr>
              <a:t>priorities</a:t>
            </a:r>
            <a:r>
              <a:rPr lang="en-US" sz="2000" dirty="0" smtClean="0">
                <a:solidFill>
                  <a:srgbClr val="193B7F"/>
                </a:solidFill>
                <a:latin typeface="Calibri"/>
                <a:ea typeface="Calibri"/>
                <a:cs typeface="Trebuchet MS"/>
              </a:rPr>
              <a:t> in their realization in the field of metrology, </a:t>
            </a:r>
          </a:p>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Participates in the activities of </a:t>
            </a:r>
            <a:r>
              <a:rPr lang="en-US" sz="2000" b="1" dirty="0" smtClean="0">
                <a:solidFill>
                  <a:srgbClr val="193B7F"/>
                </a:solidFill>
                <a:latin typeface="Calibri"/>
                <a:ea typeface="Calibri"/>
                <a:cs typeface="Trebuchet MS"/>
              </a:rPr>
              <a:t>international organizations for metrology</a:t>
            </a:r>
            <a:r>
              <a:rPr lang="en-US" sz="2000" dirty="0" smtClean="0">
                <a:solidFill>
                  <a:srgbClr val="193B7F"/>
                </a:solidFill>
                <a:latin typeface="Calibri"/>
                <a:ea typeface="Calibri"/>
                <a:cs typeface="Trebuchet MS"/>
              </a:rPr>
              <a:t> representing Bosnia and Herzegovina therein, implements international agreements on </a:t>
            </a:r>
            <a:r>
              <a:rPr lang="en-US" sz="2000" b="1" dirty="0" smtClean="0">
                <a:solidFill>
                  <a:srgbClr val="193B7F"/>
                </a:solidFill>
                <a:latin typeface="Calibri"/>
                <a:ea typeface="Calibri"/>
                <a:cs typeface="Trebuchet MS"/>
              </a:rPr>
              <a:t>co-operation</a:t>
            </a:r>
            <a:r>
              <a:rPr lang="en-US" sz="2000" dirty="0" smtClean="0">
                <a:solidFill>
                  <a:srgbClr val="193B7F"/>
                </a:solidFill>
                <a:latin typeface="Calibri"/>
                <a:ea typeface="Calibri"/>
                <a:cs typeface="Trebuchet MS"/>
              </a:rPr>
              <a:t>, ...</a:t>
            </a:r>
            <a:endParaRPr lang="en-US" sz="2000" dirty="0" smtClean="0">
              <a:solidFill>
                <a:srgbClr val="193B7F"/>
              </a:solidFill>
              <a:latin typeface="Calibri"/>
              <a:ea typeface="Calibri"/>
              <a:cs typeface="Times New Roman"/>
            </a:endParaRPr>
          </a:p>
          <a:p>
            <a:endParaRPr lang="en-US" b="1" i="1" dirty="0"/>
          </a:p>
          <a:p>
            <a:endParaRPr lang="en-US" b="1" i="1" dirty="0"/>
          </a:p>
          <a:p>
            <a:r>
              <a:rPr lang="en-US" i="1" dirty="0"/>
              <a:t/>
            </a:r>
            <a:br>
              <a:rPr lang="en-US" i="1" dirty="0"/>
            </a:br>
            <a:endParaRPr lang="en-US" dirty="0"/>
          </a:p>
        </p:txBody>
      </p:sp>
      <p:sp>
        <p:nvSpPr>
          <p:cNvPr id="4" name="TextBox 3"/>
          <p:cNvSpPr txBox="1"/>
          <p:nvPr/>
        </p:nvSpPr>
        <p:spPr>
          <a:xfrm>
            <a:off x="-1" y="217933"/>
            <a:ext cx="9905999" cy="892552"/>
          </a:xfrm>
          <a:prstGeom prst="rect">
            <a:avLst/>
          </a:prstGeom>
          <a:noFill/>
        </p:spPr>
        <p:txBody>
          <a:bodyPr wrap="square" rtlCol="0">
            <a:spAutoFit/>
          </a:bodyPr>
          <a:lstStyle/>
          <a:p>
            <a:pPr algn="ctr"/>
            <a:r>
              <a:rPr lang="en-US" sz="2800" b="1" dirty="0" smtClean="0">
                <a:solidFill>
                  <a:srgbClr val="002060"/>
                </a:solidFill>
                <a:latin typeface="Calibri" pitchFamily="34" charset="0"/>
              </a:rPr>
              <a:t>Main responsibilities</a:t>
            </a:r>
          </a:p>
          <a:p>
            <a:pPr algn="ctr"/>
            <a:r>
              <a:rPr lang="en-US" sz="2400" b="1" dirty="0" smtClean="0">
                <a:solidFill>
                  <a:srgbClr val="002060"/>
                </a:solidFill>
                <a:latin typeface="Calibri" pitchFamily="34" charset="0"/>
              </a:rPr>
              <a:t>Institute of Metrology of Bosnia and Herzegovina</a:t>
            </a:r>
          </a:p>
        </p:txBody>
      </p:sp>
    </p:spTree>
    <p:extLst>
      <p:ext uri="{BB962C8B-B14F-4D97-AF65-F5344CB8AC3E}">
        <p14:creationId xmlns:p14="http://schemas.microsoft.com/office/powerpoint/2010/main" val="5831807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69124" y="1538805"/>
            <a:ext cx="9167750" cy="5509200"/>
          </a:xfrm>
          <a:prstGeom prst="rect">
            <a:avLst/>
          </a:prstGeom>
          <a:noFill/>
        </p:spPr>
        <p:txBody>
          <a:bodyPr wrap="square" rtlCol="0">
            <a:spAutoFit/>
          </a:bodyPr>
          <a:lstStyle/>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The Director of the IMBIH, </a:t>
            </a:r>
            <a:r>
              <a:rPr lang="en-US" sz="2000" b="1" dirty="0" smtClean="0">
                <a:solidFill>
                  <a:srgbClr val="193B7F"/>
                </a:solidFill>
                <a:latin typeface="Calibri"/>
                <a:ea typeface="Calibri"/>
                <a:cs typeface="Trebuchet MS"/>
              </a:rPr>
              <a:t>authorized</a:t>
            </a:r>
            <a:r>
              <a:rPr lang="en-US" sz="2000" dirty="0" smtClean="0">
                <a:solidFill>
                  <a:srgbClr val="193B7F"/>
                </a:solidFill>
                <a:latin typeface="Calibri"/>
                <a:ea typeface="Calibri"/>
                <a:cs typeface="Trebuchet MS"/>
              </a:rPr>
              <a:t> metrological laboratories and, verification centers, prescribes the ways of </a:t>
            </a:r>
            <a:r>
              <a:rPr lang="en-US" sz="2000" b="1" dirty="0" smtClean="0">
                <a:solidFill>
                  <a:srgbClr val="193B7F"/>
                </a:solidFill>
                <a:latin typeface="Calibri"/>
                <a:ea typeface="Calibri"/>
                <a:cs typeface="Trebuchet MS"/>
              </a:rPr>
              <a:t>conformity assessment</a:t>
            </a:r>
            <a:r>
              <a:rPr lang="en-US" sz="2000" dirty="0" smtClean="0">
                <a:solidFill>
                  <a:srgbClr val="193B7F"/>
                </a:solidFill>
                <a:latin typeface="Calibri"/>
                <a:ea typeface="Calibri"/>
                <a:cs typeface="Trebuchet MS"/>
              </a:rPr>
              <a:t> for particular types of measuring instruments, types and ways of marking of measuring instruments and the contents and the form of the certificate of conformity with metrological regulations. </a:t>
            </a:r>
          </a:p>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The Director of IMBIH </a:t>
            </a:r>
            <a:r>
              <a:rPr lang="en-US" sz="2000" b="1" dirty="0" smtClean="0">
                <a:solidFill>
                  <a:srgbClr val="193B7F"/>
                </a:solidFill>
                <a:latin typeface="Calibri"/>
                <a:ea typeface="Calibri"/>
                <a:cs typeface="Trebuchet MS"/>
              </a:rPr>
              <a:t>nominates</a:t>
            </a:r>
            <a:r>
              <a:rPr lang="en-US" sz="2000" dirty="0" smtClean="0">
                <a:solidFill>
                  <a:srgbClr val="193B7F"/>
                </a:solidFill>
                <a:latin typeface="Calibri"/>
                <a:ea typeface="Calibri"/>
                <a:cs typeface="Trebuchet MS"/>
              </a:rPr>
              <a:t> the legal person for conformity assessment, </a:t>
            </a:r>
            <a:endParaRPr lang="en-US" sz="2000" dirty="0" smtClean="0">
              <a:solidFill>
                <a:srgbClr val="193B7F"/>
              </a:solidFill>
              <a:latin typeface="Calibri"/>
              <a:ea typeface="Calibri"/>
              <a:cs typeface="Times New Roman"/>
            </a:endParaRPr>
          </a:p>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IMBIH participates in the </a:t>
            </a:r>
            <a:r>
              <a:rPr lang="en-US" sz="2000" b="1" dirty="0" smtClean="0">
                <a:solidFill>
                  <a:srgbClr val="193B7F"/>
                </a:solidFill>
                <a:latin typeface="Calibri"/>
                <a:ea typeface="Calibri"/>
                <a:cs typeface="Trebuchet MS"/>
              </a:rPr>
              <a:t>activities</a:t>
            </a:r>
            <a:r>
              <a:rPr lang="en-US" sz="2000" dirty="0" smtClean="0">
                <a:solidFill>
                  <a:srgbClr val="193B7F"/>
                </a:solidFill>
                <a:latin typeface="Calibri"/>
                <a:ea typeface="Calibri"/>
                <a:cs typeface="Trebuchet MS"/>
              </a:rPr>
              <a:t> of the international organizations and associations in the field of metrology, </a:t>
            </a:r>
          </a:p>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IMBIH </a:t>
            </a:r>
            <a:r>
              <a:rPr lang="en-US" sz="2000" b="1" dirty="0" smtClean="0">
                <a:solidFill>
                  <a:srgbClr val="193B7F"/>
                </a:solidFill>
                <a:latin typeface="Calibri"/>
                <a:ea typeface="Calibri"/>
                <a:cs typeface="Trebuchet MS"/>
              </a:rPr>
              <a:t>appoints representatives</a:t>
            </a:r>
            <a:r>
              <a:rPr lang="en-US" sz="2000" dirty="0" smtClean="0">
                <a:solidFill>
                  <a:srgbClr val="193B7F"/>
                </a:solidFill>
                <a:latin typeface="Calibri"/>
                <a:ea typeface="Calibri"/>
                <a:cs typeface="Trebuchet MS"/>
              </a:rPr>
              <a:t> that will participate in their activities or observe them, and represent Bosnia and Herzegovina therein.</a:t>
            </a:r>
            <a:endParaRPr lang="en-US" sz="2000" dirty="0" smtClean="0">
              <a:solidFill>
                <a:srgbClr val="193B7F"/>
              </a:solidFill>
              <a:latin typeface="Calibri"/>
              <a:ea typeface="Calibri"/>
              <a:cs typeface="Times New Roman"/>
            </a:endParaRPr>
          </a:p>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IMBIH organizes and directs </a:t>
            </a:r>
            <a:r>
              <a:rPr lang="en-US" sz="2000" b="1" dirty="0" smtClean="0">
                <a:solidFill>
                  <a:srgbClr val="193B7F"/>
                </a:solidFill>
                <a:latin typeface="Calibri"/>
                <a:ea typeface="Calibri"/>
                <a:cs typeface="Trebuchet MS"/>
              </a:rPr>
              <a:t>scientific-research activities</a:t>
            </a:r>
            <a:r>
              <a:rPr lang="en-US" sz="2000" dirty="0" smtClean="0">
                <a:solidFill>
                  <a:srgbClr val="193B7F"/>
                </a:solidFill>
                <a:latin typeface="Calibri"/>
                <a:ea typeface="Calibri"/>
                <a:cs typeface="Trebuchet MS"/>
              </a:rPr>
              <a:t> in the field of metrology. </a:t>
            </a:r>
            <a:endParaRPr lang="en-US" sz="2000" dirty="0" smtClean="0">
              <a:solidFill>
                <a:srgbClr val="193B7F"/>
              </a:solidFill>
              <a:latin typeface="Calibri"/>
              <a:ea typeface="Calibri"/>
              <a:cs typeface="Times New Roman"/>
            </a:endParaRPr>
          </a:p>
          <a:p>
            <a:pPr marL="342900" lvl="0" indent="-342900" algn="just" fontAlgn="auto">
              <a:spcBef>
                <a:spcPts val="0"/>
              </a:spcBef>
              <a:spcAft>
                <a:spcPts val="0"/>
              </a:spcAft>
              <a:buSzPct val="80000"/>
              <a:buFont typeface="Arial" pitchFamily="34" charset="0"/>
              <a:buChar char="•"/>
              <a:tabLst>
                <a:tab pos="457200" algn="l"/>
              </a:tabLst>
            </a:pPr>
            <a:r>
              <a:rPr lang="en-US" sz="2000" dirty="0" smtClean="0">
                <a:solidFill>
                  <a:srgbClr val="193B7F"/>
                </a:solidFill>
                <a:latin typeface="Calibri"/>
                <a:ea typeface="Calibri"/>
                <a:cs typeface="Trebuchet MS"/>
              </a:rPr>
              <a:t>Realization of the </a:t>
            </a:r>
            <a:r>
              <a:rPr lang="en-US" sz="2000" b="1" dirty="0" smtClean="0">
                <a:solidFill>
                  <a:srgbClr val="193B7F"/>
                </a:solidFill>
                <a:latin typeface="Calibri"/>
                <a:ea typeface="Calibri"/>
                <a:cs typeface="Trebuchet MS"/>
              </a:rPr>
              <a:t>projects</a:t>
            </a:r>
            <a:r>
              <a:rPr lang="en-US" sz="2000" dirty="0" smtClean="0">
                <a:solidFill>
                  <a:srgbClr val="193B7F"/>
                </a:solidFill>
                <a:latin typeface="Calibri"/>
                <a:ea typeface="Calibri"/>
                <a:cs typeface="Trebuchet MS"/>
              </a:rPr>
              <a:t> or their parts in the field of metrology is performed within the IMBIH in association with competent scientific-research organizations, institutions and individuals from the country and abroad.</a:t>
            </a:r>
            <a:endParaRPr lang="en-US" sz="2000" dirty="0" smtClean="0">
              <a:solidFill>
                <a:srgbClr val="193B7F"/>
              </a:solidFill>
              <a:latin typeface="Calibri"/>
              <a:ea typeface="Calibri"/>
              <a:cs typeface="Times New Roman"/>
            </a:endParaRPr>
          </a:p>
          <a:p>
            <a:endParaRPr lang="en-US" b="1" i="1" dirty="0"/>
          </a:p>
          <a:p>
            <a:endParaRPr lang="en-US" b="1" i="1" dirty="0"/>
          </a:p>
          <a:p>
            <a:r>
              <a:rPr lang="en-US" i="1" dirty="0"/>
              <a:t/>
            </a:r>
            <a:br>
              <a:rPr lang="en-US" i="1" dirty="0"/>
            </a:br>
            <a:endParaRPr lang="en-US" dirty="0"/>
          </a:p>
        </p:txBody>
      </p:sp>
      <p:sp>
        <p:nvSpPr>
          <p:cNvPr id="4" name="TextBox 3"/>
          <p:cNvSpPr txBox="1"/>
          <p:nvPr/>
        </p:nvSpPr>
        <p:spPr>
          <a:xfrm>
            <a:off x="1" y="336686"/>
            <a:ext cx="9905999" cy="892552"/>
          </a:xfrm>
          <a:prstGeom prst="rect">
            <a:avLst/>
          </a:prstGeom>
          <a:noFill/>
        </p:spPr>
        <p:txBody>
          <a:bodyPr wrap="square" rtlCol="0">
            <a:spAutoFit/>
          </a:bodyPr>
          <a:lstStyle/>
          <a:p>
            <a:pPr algn="ctr"/>
            <a:r>
              <a:rPr lang="en-US" sz="2800" b="1" dirty="0" smtClean="0">
                <a:solidFill>
                  <a:srgbClr val="002060"/>
                </a:solidFill>
                <a:latin typeface="Calibri" pitchFamily="34" charset="0"/>
              </a:rPr>
              <a:t>Main responsibilities</a:t>
            </a:r>
          </a:p>
          <a:p>
            <a:pPr algn="ctr"/>
            <a:r>
              <a:rPr lang="en-US" sz="2400" b="1" dirty="0" smtClean="0">
                <a:solidFill>
                  <a:srgbClr val="002060"/>
                </a:solidFill>
                <a:latin typeface="Calibri" pitchFamily="34" charset="0"/>
              </a:rPr>
              <a:t>Institute of Metrology of Bosnia and Herzegovina</a:t>
            </a:r>
          </a:p>
        </p:txBody>
      </p:sp>
    </p:spTree>
    <p:extLst>
      <p:ext uri="{BB962C8B-B14F-4D97-AF65-F5344CB8AC3E}">
        <p14:creationId xmlns:p14="http://schemas.microsoft.com/office/powerpoint/2010/main" val="9889109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1" y="439389"/>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Development of IMBIH laboratories</a:t>
            </a:r>
          </a:p>
        </p:txBody>
      </p:sp>
      <p:sp>
        <p:nvSpPr>
          <p:cNvPr id="7" name="TextBox 6"/>
          <p:cNvSpPr txBox="1"/>
          <p:nvPr/>
        </p:nvSpPr>
        <p:spPr>
          <a:xfrm>
            <a:off x="369124" y="1158794"/>
            <a:ext cx="9167750" cy="6370975"/>
          </a:xfrm>
          <a:prstGeom prst="rect">
            <a:avLst/>
          </a:prstGeom>
          <a:noFill/>
        </p:spPr>
        <p:txBody>
          <a:bodyPr wrap="square" rtlCol="0">
            <a:spAutoFit/>
          </a:bodyPr>
          <a:lstStyle/>
          <a:p>
            <a:pPr lvl="0" fontAlgn="auto">
              <a:spcBef>
                <a:spcPts val="0"/>
              </a:spcBef>
              <a:spcAft>
                <a:spcPts val="0"/>
              </a:spcAft>
              <a:buSzPct val="80000"/>
            </a:pPr>
            <a:r>
              <a:rPr lang="en-US" sz="2000" b="1" dirty="0" smtClean="0">
                <a:solidFill>
                  <a:srgbClr val="193B7F"/>
                </a:solidFill>
                <a:latin typeface="Calibri"/>
              </a:rPr>
              <a:t>Fulfiling the country needs for metrology infrastructure: </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The importance of measurement results is increasing - rapid technological development, </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Consumers and industry have to make decisions every day based on the results of measurements that affect their economic and personal well-being, </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Consumers, who usually are not adequately informed about these processes are potentially damaged in terms of measurement results and their interpretation,</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Provides an important tool for measuring, and detailed analysis of results,</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Correct and precise measurements help to ensure fair market competition,</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Precise measurements play a vital role in industrial production, </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This is reflected in the quality management system, which requires traceability of measurements to SI units,</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Metrology must be transformed</a:t>
            </a:r>
            <a:r>
              <a:rPr lang="en-US" sz="2000" b="1" dirty="0" smtClean="0">
                <a:solidFill>
                  <a:srgbClr val="193B7F"/>
                </a:solidFill>
                <a:latin typeface="Calibri"/>
              </a:rPr>
              <a:t> from subjective </a:t>
            </a:r>
            <a:r>
              <a:rPr lang="en-US" sz="2000" dirty="0" smtClean="0">
                <a:solidFill>
                  <a:srgbClr val="193B7F"/>
                </a:solidFill>
                <a:latin typeface="Calibri"/>
              </a:rPr>
              <a:t>understanding</a:t>
            </a:r>
            <a:r>
              <a:rPr lang="en-US" sz="2000" b="1" dirty="0" smtClean="0">
                <a:solidFill>
                  <a:srgbClr val="193B7F"/>
                </a:solidFill>
                <a:latin typeface="Calibri"/>
              </a:rPr>
              <a:t> into world accepted criteria </a:t>
            </a:r>
            <a:r>
              <a:rPr lang="en-US" sz="2000" dirty="0" smtClean="0">
                <a:solidFill>
                  <a:srgbClr val="193B7F"/>
                </a:solidFill>
                <a:latin typeface="Calibri"/>
              </a:rPr>
              <a:t>which in international organizations for metrology convert to generally accepted documents,</a:t>
            </a:r>
          </a:p>
          <a:p>
            <a:pPr marL="342900" lvl="0" indent="-342900" algn="just" fontAlgn="auto">
              <a:spcBef>
                <a:spcPts val="0"/>
              </a:spcBef>
              <a:spcAft>
                <a:spcPts val="0"/>
              </a:spcAft>
              <a:buSzPct val="80000"/>
              <a:buFont typeface="Arial" pitchFamily="34" charset="0"/>
              <a:buChar char="•"/>
            </a:pPr>
            <a:r>
              <a:rPr lang="en-US" sz="2000" dirty="0" smtClean="0">
                <a:solidFill>
                  <a:srgbClr val="193B7F"/>
                </a:solidFill>
                <a:latin typeface="Calibri"/>
              </a:rPr>
              <a:t>Small and medium-sized enterprises, which, unlike large, can not organize calibration and testing.</a:t>
            </a:r>
          </a:p>
          <a:p>
            <a:endParaRPr lang="en-US" b="1" i="1" dirty="0"/>
          </a:p>
          <a:p>
            <a:endParaRPr lang="en-US" b="1" i="1" dirty="0"/>
          </a:p>
          <a:p>
            <a:r>
              <a:rPr lang="en-US" i="1" dirty="0"/>
              <a:t/>
            </a:r>
            <a:br>
              <a:rPr lang="en-US" i="1" dirty="0"/>
            </a:br>
            <a:endParaRPr lang="en-US" dirty="0"/>
          </a:p>
        </p:txBody>
      </p:sp>
    </p:spTree>
    <p:extLst>
      <p:ext uri="{BB962C8B-B14F-4D97-AF65-F5344CB8AC3E}">
        <p14:creationId xmlns:p14="http://schemas.microsoft.com/office/powerpoint/2010/main" val="2137287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1" y="439389"/>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Development of IMBIH laboratories</a:t>
            </a:r>
          </a:p>
        </p:txBody>
      </p:sp>
      <p:sp>
        <p:nvSpPr>
          <p:cNvPr id="7" name="TextBox 6"/>
          <p:cNvSpPr txBox="1"/>
          <p:nvPr/>
        </p:nvSpPr>
        <p:spPr>
          <a:xfrm>
            <a:off x="369124" y="1158794"/>
            <a:ext cx="9167750" cy="6432530"/>
          </a:xfrm>
          <a:prstGeom prst="rect">
            <a:avLst/>
          </a:prstGeom>
          <a:noFill/>
        </p:spPr>
        <p:txBody>
          <a:bodyPr wrap="square" rtlCol="0">
            <a:spAutoFit/>
          </a:bodyPr>
          <a:lstStyle/>
          <a:p>
            <a:pPr lvl="0" algn="just" fontAlgn="auto">
              <a:spcBef>
                <a:spcPts val="0"/>
              </a:spcBef>
              <a:spcAft>
                <a:spcPts val="0"/>
              </a:spcAft>
              <a:buSzPct val="80000"/>
            </a:pPr>
            <a:r>
              <a:rPr lang="bs-Latn-BA" sz="2000" b="1" dirty="0">
                <a:solidFill>
                  <a:srgbClr val="193B7F"/>
                </a:solidFill>
                <a:latin typeface="Calibri"/>
              </a:rPr>
              <a:t>Approving calibration and measurement capabilities (CMC) of IMBIH</a:t>
            </a:r>
            <a:endParaRPr lang="en-US" sz="2000" dirty="0">
              <a:solidFill>
                <a:srgbClr val="193B7F"/>
              </a:solidFill>
              <a:latin typeface="Calibri"/>
            </a:endParaRPr>
          </a:p>
          <a:p>
            <a:pPr marL="342900" lvl="0" indent="-342900" algn="just" fontAlgn="auto">
              <a:spcBef>
                <a:spcPts val="0"/>
              </a:spcBef>
              <a:spcAft>
                <a:spcPts val="0"/>
              </a:spcAft>
              <a:buSzPct val="80000"/>
              <a:buFont typeface="Wingdings" panose="05000000000000000000" pitchFamily="2" charset="2"/>
              <a:buChar char="§"/>
            </a:pPr>
            <a:r>
              <a:rPr lang="en-US" sz="2000" b="1" dirty="0">
                <a:solidFill>
                  <a:srgbClr val="193B7F"/>
                </a:solidFill>
                <a:latin typeface="Calibri"/>
              </a:rPr>
              <a:t>CMC review criteria</a:t>
            </a:r>
            <a:r>
              <a:rPr lang="bs-Latn-BA" sz="2000" b="1" dirty="0">
                <a:solidFill>
                  <a:srgbClr val="193B7F"/>
                </a:solidFill>
                <a:latin typeface="Calibri"/>
              </a:rPr>
              <a:t>. </a:t>
            </a:r>
            <a:r>
              <a:rPr lang="en-US" sz="2000" dirty="0">
                <a:solidFill>
                  <a:srgbClr val="193B7F"/>
                </a:solidFill>
                <a:latin typeface="Calibri"/>
              </a:rPr>
              <a:t>The JCRB requires that the range and uncertainty of the CMCs submitted is consistent with information from some or all of the following sources: </a:t>
            </a:r>
          </a:p>
          <a:p>
            <a:pPr marL="742950" lvl="1" indent="-285750" algn="just" fontAlgn="auto">
              <a:spcBef>
                <a:spcPts val="0"/>
              </a:spcBef>
              <a:spcAft>
                <a:spcPts val="0"/>
              </a:spcAft>
              <a:buFont typeface="Arial" panose="020B0604020202020204" pitchFamily="34" charset="0"/>
              <a:buChar char="–"/>
            </a:pPr>
            <a:r>
              <a:rPr lang="en-US" sz="2000" dirty="0">
                <a:solidFill>
                  <a:srgbClr val="193B7F"/>
                </a:solidFill>
                <a:latin typeface="Calibri"/>
              </a:rPr>
              <a:t>1. Results of key and supplementary comparisons </a:t>
            </a:r>
          </a:p>
          <a:p>
            <a:pPr marL="742950" lvl="1" indent="-285750" algn="just" fontAlgn="auto">
              <a:spcBef>
                <a:spcPts val="0"/>
              </a:spcBef>
              <a:spcAft>
                <a:spcPts val="0"/>
              </a:spcAft>
              <a:buFont typeface="Arial" panose="020B0604020202020204" pitchFamily="34" charset="0"/>
              <a:buChar char="–"/>
            </a:pPr>
            <a:r>
              <a:rPr lang="en-US" sz="2000" dirty="0">
                <a:solidFill>
                  <a:srgbClr val="193B7F"/>
                </a:solidFill>
                <a:latin typeface="Calibri"/>
              </a:rPr>
              <a:t>2. Documented results of past CC, RMO or other comparisons (including bilateral) </a:t>
            </a:r>
          </a:p>
          <a:p>
            <a:pPr marL="742950" lvl="1" indent="-285750" algn="just" fontAlgn="auto">
              <a:spcBef>
                <a:spcPts val="0"/>
              </a:spcBef>
              <a:spcAft>
                <a:spcPts val="0"/>
              </a:spcAft>
              <a:buFont typeface="Arial" panose="020B0604020202020204" pitchFamily="34" charset="0"/>
              <a:buChar char="–"/>
            </a:pPr>
            <a:r>
              <a:rPr lang="en-US" sz="2000" dirty="0">
                <a:solidFill>
                  <a:srgbClr val="193B7F"/>
                </a:solidFill>
                <a:latin typeface="Calibri"/>
              </a:rPr>
              <a:t>3. Knowledge of technical activities by other NMIs, including publications </a:t>
            </a:r>
          </a:p>
          <a:p>
            <a:pPr marL="742950" lvl="1" indent="-285750" algn="just" fontAlgn="auto">
              <a:spcBef>
                <a:spcPts val="0"/>
              </a:spcBef>
              <a:spcAft>
                <a:spcPts val="0"/>
              </a:spcAft>
              <a:buFont typeface="Arial" panose="020B0604020202020204" pitchFamily="34" charset="0"/>
              <a:buChar char="–"/>
            </a:pPr>
            <a:r>
              <a:rPr lang="en-US" sz="2000" dirty="0">
                <a:solidFill>
                  <a:srgbClr val="193B7F"/>
                </a:solidFill>
                <a:latin typeface="Calibri"/>
              </a:rPr>
              <a:t>4. On-site peer assessment reports </a:t>
            </a:r>
          </a:p>
          <a:p>
            <a:pPr marL="742950" lvl="1" indent="-285750" algn="just" fontAlgn="auto">
              <a:spcBef>
                <a:spcPts val="0"/>
              </a:spcBef>
              <a:spcAft>
                <a:spcPts val="0"/>
              </a:spcAft>
              <a:buFont typeface="Arial" panose="020B0604020202020204" pitchFamily="34" charset="0"/>
              <a:buChar char="–"/>
            </a:pPr>
            <a:r>
              <a:rPr lang="en-US" sz="2000" dirty="0">
                <a:solidFill>
                  <a:srgbClr val="193B7F"/>
                </a:solidFill>
                <a:latin typeface="Calibri"/>
              </a:rPr>
              <a:t>5. Active participation in RMO projects </a:t>
            </a:r>
          </a:p>
          <a:p>
            <a:pPr marL="742950" lvl="1" indent="-285750" algn="just" fontAlgn="auto">
              <a:spcBef>
                <a:spcPts val="0"/>
              </a:spcBef>
              <a:spcAft>
                <a:spcPts val="0"/>
              </a:spcAft>
              <a:buFont typeface="Arial" panose="020B0604020202020204" pitchFamily="34" charset="0"/>
              <a:buChar char="–"/>
            </a:pPr>
            <a:r>
              <a:rPr lang="en-US" sz="2000" dirty="0">
                <a:solidFill>
                  <a:srgbClr val="193B7F"/>
                </a:solidFill>
                <a:latin typeface="Calibri"/>
              </a:rPr>
              <a:t>6. Other available knowledge and experience </a:t>
            </a:r>
          </a:p>
          <a:p>
            <a:pPr marL="342900" lvl="0" indent="-342900" algn="just" fontAlgn="auto">
              <a:spcBef>
                <a:spcPts val="0"/>
              </a:spcBef>
              <a:spcAft>
                <a:spcPts val="0"/>
              </a:spcAft>
              <a:buSzPct val="80000"/>
              <a:buFont typeface="Wingdings" panose="05000000000000000000" pitchFamily="2" charset="2"/>
              <a:buChar char="§"/>
            </a:pPr>
            <a:r>
              <a:rPr lang="en-US" sz="2000" dirty="0">
                <a:solidFill>
                  <a:srgbClr val="193B7F"/>
                </a:solidFill>
                <a:latin typeface="Calibri"/>
              </a:rPr>
              <a:t>Technical support for CMCs is achieved mainly through the results of comparisons. </a:t>
            </a:r>
            <a:endParaRPr lang="bs-Latn-BA" sz="2000" dirty="0">
              <a:solidFill>
                <a:srgbClr val="193B7F"/>
              </a:solidFill>
              <a:latin typeface="Calibri"/>
            </a:endParaRPr>
          </a:p>
          <a:p>
            <a:pPr marL="342900" lvl="0" indent="-342900" algn="just" fontAlgn="auto">
              <a:spcBef>
                <a:spcPts val="0"/>
              </a:spcBef>
              <a:spcAft>
                <a:spcPts val="0"/>
              </a:spcAft>
              <a:buSzPct val="80000"/>
              <a:buFont typeface="Wingdings" panose="05000000000000000000" pitchFamily="2" charset="2"/>
              <a:buChar char="§"/>
            </a:pPr>
            <a:r>
              <a:rPr lang="en-US" sz="2000" b="1" dirty="0">
                <a:solidFill>
                  <a:srgbClr val="193B7F"/>
                </a:solidFill>
                <a:latin typeface="Calibri"/>
              </a:rPr>
              <a:t>CMC review process</a:t>
            </a:r>
            <a:r>
              <a:rPr lang="bs-Latn-BA" sz="2000" b="1" dirty="0">
                <a:solidFill>
                  <a:srgbClr val="193B7F"/>
                </a:solidFill>
                <a:latin typeface="Calibri"/>
              </a:rPr>
              <a:t>. </a:t>
            </a:r>
            <a:r>
              <a:rPr lang="en-US" sz="2000" dirty="0">
                <a:solidFill>
                  <a:srgbClr val="193B7F"/>
                </a:solidFill>
                <a:latin typeface="Calibri"/>
              </a:rPr>
              <a:t>In order for CMCs to be approved for publication in Appendix C, they must first be reviewed and approved by the appropriate Technical Committee within EURAMET (Intra regional review). Once this approval is obtained, CMCs undergo an inter regional review, where the TC/WGs from other RMOs verify that the review criteria have been followed, thus providing the technical confidence required for publication. </a:t>
            </a:r>
          </a:p>
          <a:p>
            <a:endParaRPr lang="en-US" b="1" i="1" dirty="0"/>
          </a:p>
          <a:p>
            <a:endParaRPr lang="en-US" b="1" i="1" dirty="0"/>
          </a:p>
          <a:p>
            <a:r>
              <a:rPr lang="en-US" i="1" dirty="0"/>
              <a:t/>
            </a:r>
            <a:br>
              <a:rPr lang="en-US" i="1" dirty="0"/>
            </a:br>
            <a:endParaRPr lang="en-US" dirty="0"/>
          </a:p>
        </p:txBody>
      </p:sp>
    </p:spTree>
    <p:extLst>
      <p:ext uri="{BB962C8B-B14F-4D97-AF65-F5344CB8AC3E}">
        <p14:creationId xmlns:p14="http://schemas.microsoft.com/office/powerpoint/2010/main" val="36040776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1" y="439389"/>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Development of IMBIH laboratories</a:t>
            </a:r>
          </a:p>
        </p:txBody>
      </p:sp>
      <p:sp>
        <p:nvSpPr>
          <p:cNvPr id="7" name="TextBox 6"/>
          <p:cNvSpPr txBox="1"/>
          <p:nvPr/>
        </p:nvSpPr>
        <p:spPr>
          <a:xfrm>
            <a:off x="369124" y="1158794"/>
            <a:ext cx="9167750" cy="6032421"/>
          </a:xfrm>
          <a:prstGeom prst="rect">
            <a:avLst/>
          </a:prstGeom>
          <a:noFill/>
        </p:spPr>
        <p:txBody>
          <a:bodyPr wrap="square" rtlCol="0">
            <a:spAutoFit/>
          </a:bodyPr>
          <a:lstStyle/>
          <a:p>
            <a:pPr lvl="0" fontAlgn="auto">
              <a:spcBef>
                <a:spcPts val="0"/>
              </a:spcBef>
              <a:spcAft>
                <a:spcPts val="0"/>
              </a:spcAft>
              <a:buSzPct val="80000"/>
            </a:pPr>
            <a:r>
              <a:rPr lang="en-US" sz="2000" b="1" dirty="0" smtClean="0">
                <a:solidFill>
                  <a:srgbClr val="193B7F"/>
                </a:solidFill>
                <a:latin typeface="Calibri"/>
              </a:rPr>
              <a:t>Procedure for IMBIH QMS evaluation -</a:t>
            </a:r>
            <a:r>
              <a:rPr lang="en-US" sz="2000" dirty="0" smtClean="0">
                <a:solidFill>
                  <a:srgbClr val="193B7F"/>
                </a:solidFill>
                <a:latin typeface="Calibri"/>
              </a:rPr>
              <a:t> List of EURMET reference documents:</a:t>
            </a:r>
          </a:p>
          <a:p>
            <a:pPr marL="342900" lvl="0" indent="-342900" fontAlgn="auto">
              <a:spcBef>
                <a:spcPts val="0"/>
              </a:spcBef>
              <a:spcAft>
                <a:spcPts val="0"/>
              </a:spcAft>
              <a:buSzPct val="80000"/>
              <a:buFont typeface="Arial" pitchFamily="34" charset="0"/>
              <a:buChar char="•"/>
            </a:pPr>
            <a:r>
              <a:rPr lang="en-US" sz="2000" dirty="0" smtClean="0">
                <a:solidFill>
                  <a:srgbClr val="193B7F"/>
                </a:solidFill>
                <a:latin typeface="Calibri"/>
              </a:rPr>
              <a:t>EURAMET: G/TCQ/PRC/001 ver. 2.0 from 13.04.2012.</a:t>
            </a:r>
          </a:p>
          <a:p>
            <a:pPr marL="342900" lvl="0" indent="-342900" fontAlgn="auto">
              <a:spcBef>
                <a:spcPts val="0"/>
              </a:spcBef>
              <a:spcAft>
                <a:spcPts val="0"/>
              </a:spcAft>
              <a:buSzPct val="80000"/>
              <a:buFont typeface="Arial" pitchFamily="34" charset="0"/>
              <a:buChar char="•"/>
            </a:pPr>
            <a:r>
              <a:rPr lang="en-US" sz="2000" dirty="0" smtClean="0">
                <a:solidFill>
                  <a:srgbClr val="193B7F"/>
                </a:solidFill>
                <a:latin typeface="Calibri"/>
              </a:rPr>
              <a:t>EURAMET guide no 3 “EURAMET procedures and review criteria for CMCs”.</a:t>
            </a:r>
          </a:p>
          <a:p>
            <a:pPr marL="342900" lvl="0" indent="-342900" fontAlgn="auto">
              <a:spcBef>
                <a:spcPts val="0"/>
              </a:spcBef>
              <a:spcAft>
                <a:spcPts val="0"/>
              </a:spcAft>
              <a:buSzPct val="80000"/>
              <a:buFont typeface="Arial" pitchFamily="34" charset="0"/>
              <a:buChar char="•"/>
            </a:pPr>
            <a:r>
              <a:rPr lang="en-US" sz="2000" dirty="0" smtClean="0">
                <a:solidFill>
                  <a:srgbClr val="193B7F"/>
                </a:solidFill>
                <a:latin typeface="Calibri"/>
              </a:rPr>
              <a:t>EUROMET Technical Committee Quality (TC-Q) – Terms of Reference.</a:t>
            </a:r>
          </a:p>
          <a:p>
            <a:pPr marL="342900" lvl="0" indent="-342900" fontAlgn="auto">
              <a:spcBef>
                <a:spcPts val="0"/>
              </a:spcBef>
              <a:spcAft>
                <a:spcPts val="0"/>
              </a:spcAft>
              <a:buSzPct val="80000"/>
              <a:buFont typeface="Arial" pitchFamily="34" charset="0"/>
              <a:buChar char="•"/>
            </a:pPr>
            <a:r>
              <a:rPr lang="en-US" sz="2000" dirty="0" smtClean="0">
                <a:solidFill>
                  <a:srgbClr val="193B7F"/>
                </a:solidFill>
                <a:latin typeface="Calibri"/>
              </a:rPr>
              <a:t>EURAMET Guide for on-site visits by peers in the frame work of CIPM MRA.</a:t>
            </a:r>
          </a:p>
          <a:p>
            <a:pPr marL="342900" lvl="0" indent="-342900" fontAlgn="auto">
              <a:spcBef>
                <a:spcPts val="0"/>
              </a:spcBef>
              <a:spcAft>
                <a:spcPts val="0"/>
              </a:spcAft>
              <a:buSzPct val="80000"/>
              <a:buFont typeface="Arial" pitchFamily="34" charset="0"/>
              <a:buChar char="•"/>
            </a:pPr>
            <a:r>
              <a:rPr lang="en-US" sz="2000" dirty="0" smtClean="0">
                <a:solidFill>
                  <a:srgbClr val="193B7F"/>
                </a:solidFill>
                <a:latin typeface="Calibri"/>
              </a:rPr>
              <a:t>CIPM 2007-25: Recommendations for on-site visits by peers.....</a:t>
            </a:r>
          </a:p>
          <a:p>
            <a:pPr marL="342900" lvl="0" indent="-342900" fontAlgn="auto">
              <a:spcBef>
                <a:spcPts val="0"/>
              </a:spcBef>
              <a:spcAft>
                <a:spcPts val="0"/>
              </a:spcAft>
              <a:buSzPct val="80000"/>
              <a:buFont typeface="Arial" pitchFamily="34" charset="0"/>
              <a:buChar char="•"/>
            </a:pPr>
            <a:r>
              <a:rPr lang="en-US" sz="2000" dirty="0" smtClean="0">
                <a:solidFill>
                  <a:srgbClr val="193B7F"/>
                </a:solidFill>
                <a:latin typeface="Calibri"/>
              </a:rPr>
              <a:t>EURAMET, “Guideline for initial QMS presentation”, TC-Quality.</a:t>
            </a:r>
          </a:p>
          <a:p>
            <a:pPr marL="342900" lvl="0" indent="-342900" fontAlgn="auto">
              <a:spcBef>
                <a:spcPts val="0"/>
              </a:spcBef>
              <a:spcAft>
                <a:spcPts val="0"/>
              </a:spcAft>
              <a:buSzPct val="80000"/>
              <a:buFont typeface="Arial" pitchFamily="34" charset="0"/>
              <a:buChar char="•"/>
            </a:pPr>
            <a:r>
              <a:rPr lang="en-US" sz="2000" dirty="0" smtClean="0">
                <a:solidFill>
                  <a:srgbClr val="193B7F"/>
                </a:solidFill>
                <a:latin typeface="Calibri"/>
              </a:rPr>
              <a:t>EURAMET, “Guideline for QMS annual report”, TC-Quality.</a:t>
            </a:r>
          </a:p>
          <a:p>
            <a:pPr marL="342900" lvl="0" indent="-342900" fontAlgn="auto">
              <a:spcBef>
                <a:spcPts val="0"/>
              </a:spcBef>
              <a:spcAft>
                <a:spcPts val="0"/>
              </a:spcAft>
              <a:buSzPct val="80000"/>
              <a:buFont typeface="Arial" pitchFamily="34" charset="0"/>
              <a:buChar char="•"/>
            </a:pPr>
            <a:r>
              <a:rPr lang="en-US" sz="2000" dirty="0" smtClean="0">
                <a:solidFill>
                  <a:srgbClr val="193B7F"/>
                </a:solidFill>
                <a:latin typeface="Calibri"/>
              </a:rPr>
              <a:t>EURAMET, “Guideline for QMS re-evaluation presentation”, TC-Quality. </a:t>
            </a:r>
          </a:p>
          <a:p>
            <a:pPr lvl="0" algn="just" fontAlgn="auto">
              <a:spcBef>
                <a:spcPts val="0"/>
              </a:spcBef>
              <a:spcAft>
                <a:spcPts val="0"/>
              </a:spcAft>
              <a:buSzPct val="80000"/>
            </a:pPr>
            <a:endParaRPr lang="hr-BA" sz="1000" dirty="0" smtClean="0">
              <a:solidFill>
                <a:srgbClr val="193B7F"/>
              </a:solidFill>
              <a:latin typeface="Calibri"/>
            </a:endParaRPr>
          </a:p>
          <a:p>
            <a:pPr lvl="0" algn="just" fontAlgn="auto">
              <a:spcBef>
                <a:spcPts val="0"/>
              </a:spcBef>
              <a:spcAft>
                <a:spcPts val="0"/>
              </a:spcAft>
              <a:buSzPct val="80000"/>
            </a:pPr>
            <a:r>
              <a:rPr lang="en-US" sz="2000" dirty="0" smtClean="0">
                <a:solidFill>
                  <a:srgbClr val="193B7F"/>
                </a:solidFill>
                <a:latin typeface="Calibri"/>
              </a:rPr>
              <a:t>The basis of </a:t>
            </a:r>
            <a:r>
              <a:rPr lang="en-US" sz="2000" u="sng" dirty="0" smtClean="0">
                <a:solidFill>
                  <a:srgbClr val="193B7F"/>
                </a:solidFill>
                <a:latin typeface="Calibri"/>
              </a:rPr>
              <a:t>QMS of IMBIH </a:t>
            </a:r>
            <a:r>
              <a:rPr lang="en-US" sz="2000" dirty="0" smtClean="0">
                <a:solidFill>
                  <a:srgbClr val="193B7F"/>
                </a:solidFill>
                <a:latin typeface="Calibri"/>
              </a:rPr>
              <a:t>is in compliance with the requirements of </a:t>
            </a:r>
            <a:r>
              <a:rPr lang="en-US" sz="2000" u="sng" dirty="0" smtClean="0">
                <a:solidFill>
                  <a:srgbClr val="193B7F"/>
                </a:solidFill>
                <a:latin typeface="Calibri"/>
              </a:rPr>
              <a:t>ISO 9001 </a:t>
            </a:r>
            <a:r>
              <a:rPr lang="en-US" sz="2000" dirty="0" smtClean="0">
                <a:solidFill>
                  <a:srgbClr val="193B7F"/>
                </a:solidFill>
                <a:latin typeface="Calibri"/>
              </a:rPr>
              <a:t>and the basis of </a:t>
            </a:r>
            <a:r>
              <a:rPr lang="en-US" sz="2000" u="sng" dirty="0" smtClean="0">
                <a:solidFill>
                  <a:srgbClr val="193B7F"/>
                </a:solidFill>
                <a:latin typeface="Calibri"/>
              </a:rPr>
              <a:t>QMS of testing and calibration </a:t>
            </a:r>
            <a:r>
              <a:rPr lang="en-US" sz="2000" dirty="0" smtClean="0">
                <a:solidFill>
                  <a:srgbClr val="193B7F"/>
                </a:solidFill>
                <a:latin typeface="Calibri"/>
              </a:rPr>
              <a:t>laboratories fulfilling the requirements and criteria proscribed by the </a:t>
            </a:r>
            <a:r>
              <a:rPr lang="en-US" sz="2000" u="sng" dirty="0" smtClean="0">
                <a:solidFill>
                  <a:srgbClr val="193B7F"/>
                </a:solidFill>
                <a:latin typeface="Calibri"/>
              </a:rPr>
              <a:t>ISO/IEC 17025</a:t>
            </a:r>
            <a:r>
              <a:rPr lang="en-US" sz="2000" dirty="0" smtClean="0">
                <a:solidFill>
                  <a:srgbClr val="193B7F"/>
                </a:solidFill>
                <a:latin typeface="Calibri"/>
              </a:rPr>
              <a:t>. Laboratory for </a:t>
            </a:r>
            <a:r>
              <a:rPr lang="en-US" sz="2000" u="sng" dirty="0" smtClean="0">
                <a:solidFill>
                  <a:srgbClr val="193B7F"/>
                </a:solidFill>
                <a:latin typeface="Calibri"/>
              </a:rPr>
              <a:t>verification</a:t>
            </a:r>
            <a:r>
              <a:rPr lang="en-US" sz="2000" dirty="0" smtClean="0">
                <a:solidFill>
                  <a:srgbClr val="193B7F"/>
                </a:solidFill>
                <a:latin typeface="Calibri"/>
              </a:rPr>
              <a:t> implemented its QMS in compliance with the </a:t>
            </a:r>
            <a:r>
              <a:rPr lang="en-US" sz="2000" u="sng" dirty="0" smtClean="0">
                <a:solidFill>
                  <a:srgbClr val="193B7F"/>
                </a:solidFill>
                <a:latin typeface="Calibri"/>
              </a:rPr>
              <a:t>ISO/IEC 17020</a:t>
            </a:r>
            <a:r>
              <a:rPr lang="en-US" sz="2000" dirty="0" smtClean="0">
                <a:solidFill>
                  <a:srgbClr val="193B7F"/>
                </a:solidFill>
                <a:latin typeface="Calibri"/>
              </a:rPr>
              <a:t>. Laboratory for </a:t>
            </a:r>
            <a:r>
              <a:rPr lang="en-US" sz="2000" u="sng" dirty="0" smtClean="0">
                <a:solidFill>
                  <a:srgbClr val="193B7F"/>
                </a:solidFill>
                <a:latin typeface="Calibri"/>
              </a:rPr>
              <a:t>Chemistry</a:t>
            </a:r>
            <a:r>
              <a:rPr lang="en-US" sz="2000" dirty="0" smtClean="0">
                <a:solidFill>
                  <a:srgbClr val="193B7F"/>
                </a:solidFill>
                <a:latin typeface="Calibri"/>
              </a:rPr>
              <a:t> has implemented integrated QMS additionally covering the requirements of </a:t>
            </a:r>
            <a:r>
              <a:rPr lang="en-US" sz="2000" u="sng" dirty="0" smtClean="0">
                <a:solidFill>
                  <a:srgbClr val="193B7F"/>
                </a:solidFill>
                <a:latin typeface="Calibri"/>
              </a:rPr>
              <a:t>ISO/IEC 17043</a:t>
            </a:r>
            <a:r>
              <a:rPr lang="en-US" sz="2000" dirty="0" smtClean="0">
                <a:solidFill>
                  <a:srgbClr val="193B7F"/>
                </a:solidFill>
                <a:latin typeface="Calibri"/>
              </a:rPr>
              <a:t>. QMS of IMBiH and its laboratories is based on self-declaration (via peer reviews) and external accreditation (testing laboratory for chemistry) and external certification related to the international standard ISO 9001</a:t>
            </a:r>
            <a:r>
              <a:rPr lang="hr-BA" sz="2000" dirty="0" smtClean="0">
                <a:solidFill>
                  <a:srgbClr val="193B7F"/>
                </a:solidFill>
                <a:latin typeface="Calibri"/>
              </a:rPr>
              <a:t>.</a:t>
            </a:r>
          </a:p>
          <a:p>
            <a:pPr lvl="0" fontAlgn="auto">
              <a:spcBef>
                <a:spcPts val="0"/>
              </a:spcBef>
              <a:spcAft>
                <a:spcPts val="0"/>
              </a:spcAft>
              <a:buSzPct val="80000"/>
            </a:pPr>
            <a:r>
              <a:rPr lang="en-US" i="1" dirty="0"/>
              <a:t/>
            </a:r>
            <a:br>
              <a:rPr lang="en-US" i="1" dirty="0"/>
            </a:br>
            <a:endParaRPr lang="en-US" dirty="0"/>
          </a:p>
        </p:txBody>
      </p:sp>
    </p:spTree>
    <p:extLst>
      <p:ext uri="{BB962C8B-B14F-4D97-AF65-F5344CB8AC3E}">
        <p14:creationId xmlns:p14="http://schemas.microsoft.com/office/powerpoint/2010/main" val="5183701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1" y="439389"/>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Development of IMBIH laboratories</a:t>
            </a:r>
          </a:p>
        </p:txBody>
      </p:sp>
      <p:sp>
        <p:nvSpPr>
          <p:cNvPr id="7" name="TextBox 6"/>
          <p:cNvSpPr txBox="1"/>
          <p:nvPr/>
        </p:nvSpPr>
        <p:spPr>
          <a:xfrm>
            <a:off x="369124" y="1253797"/>
            <a:ext cx="9167750" cy="5293757"/>
          </a:xfrm>
          <a:prstGeom prst="rect">
            <a:avLst/>
          </a:prstGeom>
          <a:noFill/>
        </p:spPr>
        <p:txBody>
          <a:bodyPr wrap="square" rtlCol="0">
            <a:spAutoFit/>
          </a:bodyPr>
          <a:lstStyle/>
          <a:p>
            <a:pPr lvl="0" fontAlgn="auto">
              <a:spcBef>
                <a:spcPts val="0"/>
              </a:spcBef>
              <a:spcAft>
                <a:spcPts val="0"/>
              </a:spcAft>
              <a:buSzPct val="80000"/>
            </a:pPr>
            <a:r>
              <a:rPr lang="en-US" sz="2000" b="1" dirty="0" smtClean="0">
                <a:solidFill>
                  <a:srgbClr val="193B7F"/>
                </a:solidFill>
                <a:latin typeface="Calibri"/>
              </a:rPr>
              <a:t>Structure of QMS</a:t>
            </a:r>
            <a:endParaRPr lang="en-US" sz="2000" dirty="0" smtClean="0">
              <a:solidFill>
                <a:srgbClr val="193B7F"/>
              </a:solidFill>
              <a:latin typeface="Calibri"/>
            </a:endParaRPr>
          </a:p>
          <a:p>
            <a:pPr marL="342900" lvl="0" indent="-342900" algn="just" fontAlgn="auto">
              <a:spcBef>
                <a:spcPts val="0"/>
              </a:spcBef>
              <a:spcAft>
                <a:spcPts val="0"/>
              </a:spcAft>
              <a:buSzPct val="80000"/>
              <a:buBlip>
                <a:blip r:embed="rId2"/>
              </a:buBlip>
            </a:pPr>
            <a:r>
              <a:rPr lang="en-US" sz="2000" dirty="0" smtClean="0">
                <a:solidFill>
                  <a:srgbClr val="193B7F"/>
                </a:solidFill>
                <a:latin typeface="Calibri"/>
              </a:rPr>
              <a:t>QMS requirements apply to all staff members of IMBIH, and are valid for all activities essential for the services provided to clients in our own laboratories or, when needed, on external location.</a:t>
            </a:r>
          </a:p>
          <a:p>
            <a:pPr marL="342900" lvl="0" indent="-342900" algn="just" fontAlgn="auto">
              <a:spcBef>
                <a:spcPts val="0"/>
              </a:spcBef>
              <a:spcAft>
                <a:spcPts val="0"/>
              </a:spcAft>
              <a:buSzPct val="80000"/>
              <a:buBlip>
                <a:blip r:embed="rId2"/>
              </a:buBlip>
            </a:pPr>
            <a:r>
              <a:rPr lang="en-US" sz="2000" dirty="0" smtClean="0">
                <a:solidFill>
                  <a:srgbClr val="193B7F"/>
                </a:solidFill>
                <a:latin typeface="Calibri"/>
              </a:rPr>
              <a:t>IMBiH’s integrated QMS includes laboratories’ QMSs containing documentation created in accordance with the requirements of the following standards: BAS EN ISO/IEC 17025, BAS EN ISO/IEC 17020 and BAS EN ISO/IEC 17043.</a:t>
            </a:r>
          </a:p>
          <a:p>
            <a:pPr marL="342900" lvl="0" indent="-342900" algn="just" fontAlgn="auto">
              <a:spcBef>
                <a:spcPts val="0"/>
              </a:spcBef>
              <a:spcAft>
                <a:spcPts val="0"/>
              </a:spcAft>
              <a:buSzPct val="80000"/>
              <a:buBlip>
                <a:blip r:embed="rId2"/>
              </a:buBlip>
            </a:pPr>
            <a:r>
              <a:rPr lang="en-US" sz="2000" dirty="0" smtClean="0">
                <a:solidFill>
                  <a:srgbClr val="193B7F"/>
                </a:solidFill>
                <a:latin typeface="Calibri"/>
              </a:rPr>
              <a:t>Role of top management refers to the development and implementation of QMS and continual improvement of its efficiency through:</a:t>
            </a:r>
          </a:p>
          <a:p>
            <a:pPr marL="742950" lvl="1" indent="-285750" algn="just" fontAlgn="auto">
              <a:spcBef>
                <a:spcPts val="0"/>
              </a:spcBef>
              <a:spcAft>
                <a:spcPts val="0"/>
              </a:spcAft>
              <a:buFont typeface="Arial" panose="020B0604020202020204" pitchFamily="34" charset="0"/>
              <a:buChar char="–"/>
            </a:pPr>
            <a:r>
              <a:rPr lang="en-US" sz="2000" dirty="0" smtClean="0">
                <a:solidFill>
                  <a:srgbClr val="193B7F"/>
                </a:solidFill>
                <a:latin typeface="Calibri"/>
              </a:rPr>
              <a:t>Establishment of Quality Policy;</a:t>
            </a:r>
          </a:p>
          <a:p>
            <a:pPr marL="742950" lvl="1" indent="-285750" algn="just" fontAlgn="auto">
              <a:spcBef>
                <a:spcPts val="0"/>
              </a:spcBef>
              <a:spcAft>
                <a:spcPts val="0"/>
              </a:spcAft>
              <a:buFont typeface="Arial" panose="020B0604020202020204" pitchFamily="34" charset="0"/>
              <a:buChar char="–"/>
            </a:pPr>
            <a:r>
              <a:rPr lang="en-US" sz="2000" dirty="0" smtClean="0">
                <a:solidFill>
                  <a:srgbClr val="193B7F"/>
                </a:solidFill>
                <a:latin typeface="Calibri"/>
              </a:rPr>
              <a:t>Definition of clear (understandable) and measurable objectives’ indicators;</a:t>
            </a:r>
          </a:p>
          <a:p>
            <a:pPr marL="742950" lvl="1" indent="-285750" algn="just" fontAlgn="auto">
              <a:spcBef>
                <a:spcPts val="0"/>
              </a:spcBef>
              <a:spcAft>
                <a:spcPts val="0"/>
              </a:spcAft>
              <a:buFont typeface="Arial" panose="020B0604020202020204" pitchFamily="34" charset="0"/>
              <a:buChar char="–"/>
            </a:pPr>
            <a:r>
              <a:rPr lang="en-US" sz="2000" dirty="0" smtClean="0">
                <a:solidFill>
                  <a:srgbClr val="193B7F"/>
                </a:solidFill>
                <a:latin typeface="Calibri"/>
              </a:rPr>
              <a:t>Review of the Quality System;</a:t>
            </a:r>
          </a:p>
          <a:p>
            <a:pPr marL="742950" lvl="1" indent="-285750" algn="just" fontAlgn="auto">
              <a:spcBef>
                <a:spcPts val="0"/>
              </a:spcBef>
              <a:spcAft>
                <a:spcPts val="0"/>
              </a:spcAft>
              <a:buFont typeface="Arial" panose="020B0604020202020204" pitchFamily="34" charset="0"/>
              <a:buChar char="–"/>
            </a:pPr>
            <a:r>
              <a:rPr lang="en-US" sz="2000" dirty="0" smtClean="0">
                <a:solidFill>
                  <a:srgbClr val="193B7F"/>
                </a:solidFill>
                <a:latin typeface="Calibri"/>
              </a:rPr>
              <a:t>Insurance of availability of all required resources and</a:t>
            </a:r>
          </a:p>
          <a:p>
            <a:pPr marL="742950" lvl="1" indent="-285750" fontAlgn="auto">
              <a:spcBef>
                <a:spcPts val="0"/>
              </a:spcBef>
              <a:spcAft>
                <a:spcPts val="0"/>
              </a:spcAft>
              <a:buFont typeface="Arial" panose="020B0604020202020204" pitchFamily="34" charset="0"/>
              <a:buChar char="–"/>
            </a:pPr>
            <a:r>
              <a:rPr lang="en-US" sz="2000" dirty="0" smtClean="0">
                <a:solidFill>
                  <a:srgbClr val="193B7F"/>
                </a:solidFill>
                <a:latin typeface="Calibri"/>
              </a:rPr>
              <a:t>Informing of all employees about the importance of meeting the requirements posted by customers / service users, as well as legal and regulatory</a:t>
            </a:r>
            <a:r>
              <a:rPr lang="hr-BA" sz="2000" dirty="0" smtClean="0">
                <a:solidFill>
                  <a:srgbClr val="193B7F"/>
                </a:solidFill>
                <a:latin typeface="Calibri"/>
              </a:rPr>
              <a:t> </a:t>
            </a:r>
            <a:r>
              <a:rPr lang="en-US" sz="2000" dirty="0" smtClean="0">
                <a:solidFill>
                  <a:srgbClr val="193B7F"/>
                </a:solidFill>
                <a:latin typeface="Calibri"/>
              </a:rPr>
              <a:t>requirements</a:t>
            </a:r>
            <a:r>
              <a:rPr lang="en-US" sz="1600" dirty="0" smtClean="0">
                <a:solidFill>
                  <a:srgbClr val="193B7F"/>
                </a:solidFill>
                <a:latin typeface="Calibri"/>
              </a:rPr>
              <a:t>.</a:t>
            </a:r>
            <a:r>
              <a:rPr lang="en-US" i="1" dirty="0"/>
              <a:t/>
            </a:r>
            <a:br>
              <a:rPr lang="en-US" i="1" dirty="0"/>
            </a:br>
            <a:endParaRPr lang="en-US" dirty="0"/>
          </a:p>
        </p:txBody>
      </p:sp>
    </p:spTree>
    <p:extLst>
      <p:ext uri="{BB962C8B-B14F-4D97-AF65-F5344CB8AC3E}">
        <p14:creationId xmlns:p14="http://schemas.microsoft.com/office/powerpoint/2010/main" val="19155685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 y="439389"/>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Development of IMBIH laboratories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124" y="1124071"/>
            <a:ext cx="3530263" cy="5245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Content Placeholder 4"/>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12390" y="1124071"/>
            <a:ext cx="3367631" cy="5245764"/>
          </a:xfrm>
          <a:prstGeom prst="rect">
            <a:avLst/>
          </a:prstGeom>
          <a:noFill/>
          <a:ln>
            <a:noFill/>
          </a:ln>
          <a:effectLst>
            <a:outerShdw dist="53966" dir="2700000" algn="ctr" rotWithShape="0">
              <a:srgbClr val="808080">
                <a:alpha val="50026"/>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5991" y="3277880"/>
            <a:ext cx="2054225" cy="198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7508857" y="2471106"/>
            <a:ext cx="2228495"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bs-Latn-BA" sz="1600" b="0" i="0" u="none" strike="noStrike" kern="0" cap="none" spc="0" normalizeH="0" baseline="0" noProof="0" dirty="0">
                <a:ln>
                  <a:noFill/>
                </a:ln>
                <a:solidFill>
                  <a:srgbClr val="002060"/>
                </a:solidFill>
                <a:effectLst/>
                <a:uLnTx/>
                <a:uFillTx/>
                <a:latin typeface="Calibri" pitchFamily="34" charset="0"/>
              </a:rPr>
              <a:t>IMBIH signed CIPM MRA</a:t>
            </a:r>
          </a:p>
          <a:p>
            <a:pPr marL="0" marR="0" lvl="0" indent="0" defTabSz="914400" eaLnBrk="1" fontAlgn="auto" latinLnBrk="0" hangingPunct="1">
              <a:lnSpc>
                <a:spcPct val="100000"/>
              </a:lnSpc>
              <a:spcBef>
                <a:spcPts val="0"/>
              </a:spcBef>
              <a:spcAft>
                <a:spcPts val="0"/>
              </a:spcAft>
              <a:buClrTx/>
              <a:buSzTx/>
              <a:buFontTx/>
              <a:buNone/>
              <a:tabLst/>
              <a:defRPr/>
            </a:pPr>
            <a:r>
              <a:rPr kumimoji="0" lang="bs-Latn-BA" sz="1600" b="0" i="0" u="none" strike="noStrike" kern="0" cap="none" spc="0" normalizeH="0" baseline="0" noProof="0" dirty="0">
                <a:ln>
                  <a:noFill/>
                </a:ln>
                <a:solidFill>
                  <a:srgbClr val="002060"/>
                </a:solidFill>
                <a:effectLst/>
                <a:uLnTx/>
                <a:uFillTx/>
                <a:latin typeface="Calibri" pitchFamily="34" charset="0"/>
              </a:rPr>
              <a:t> on June 15, 2011</a:t>
            </a:r>
          </a:p>
        </p:txBody>
      </p:sp>
    </p:spTree>
    <p:extLst>
      <p:ext uri="{BB962C8B-B14F-4D97-AF65-F5344CB8AC3E}">
        <p14:creationId xmlns:p14="http://schemas.microsoft.com/office/powerpoint/2010/main" val="10100744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9302" y="1246790"/>
            <a:ext cx="5296054" cy="5316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196" y="4621828"/>
            <a:ext cx="3699983" cy="1941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 y="380011"/>
            <a:ext cx="9905999" cy="523220"/>
          </a:xfrm>
          <a:prstGeom prst="rect">
            <a:avLst/>
          </a:prstGeom>
          <a:noFill/>
        </p:spPr>
        <p:txBody>
          <a:bodyPr wrap="square" rtlCol="0">
            <a:spAutoFit/>
          </a:bodyPr>
          <a:lstStyle/>
          <a:p>
            <a:pPr algn="ctr"/>
            <a:r>
              <a:rPr lang="bs-Latn-BA" sz="2800" b="1" dirty="0">
                <a:solidFill>
                  <a:srgbClr val="002060"/>
                </a:solidFill>
                <a:latin typeface="Calibri" pitchFamily="34" charset="0"/>
              </a:rPr>
              <a:t>Bosnia and Herzegovina</a:t>
            </a:r>
            <a:endParaRPr lang="en-US" sz="2800" b="1" dirty="0">
              <a:solidFill>
                <a:srgbClr val="002060"/>
              </a:solidFill>
              <a:latin typeface="Calibri" pitchFamily="34" charset="0"/>
            </a:endParaRPr>
          </a:p>
        </p:txBody>
      </p:sp>
      <p:sp>
        <p:nvSpPr>
          <p:cNvPr id="7" name="TextBox 6"/>
          <p:cNvSpPr txBox="1"/>
          <p:nvPr/>
        </p:nvSpPr>
        <p:spPr>
          <a:xfrm>
            <a:off x="364196" y="1246790"/>
            <a:ext cx="3636000" cy="3600986"/>
          </a:xfrm>
          <a:prstGeom prst="rect">
            <a:avLst/>
          </a:prstGeom>
          <a:noFill/>
        </p:spPr>
        <p:txBody>
          <a:bodyPr wrap="square" rtlCol="0">
            <a:spAutoFit/>
          </a:bodyPr>
          <a:lstStyle/>
          <a:p>
            <a:pPr algn="just"/>
            <a:r>
              <a:rPr lang="en-US" sz="2800" dirty="0">
                <a:solidFill>
                  <a:srgbClr val="002060"/>
                </a:solidFill>
                <a:latin typeface="Calibri" pitchFamily="34" charset="0"/>
              </a:rPr>
              <a:t>General information:</a:t>
            </a:r>
          </a:p>
          <a:p>
            <a:pPr algn="just"/>
            <a:endParaRPr lang="en-US" sz="2000" dirty="0">
              <a:solidFill>
                <a:srgbClr val="002060"/>
              </a:solidFill>
              <a:latin typeface="Calibri" pitchFamily="34" charset="0"/>
            </a:endParaRPr>
          </a:p>
          <a:p>
            <a:pPr marL="342900" indent="-342900" algn="just">
              <a:lnSpc>
                <a:spcPct val="150000"/>
              </a:lnSpc>
              <a:buFont typeface="Arial" pitchFamily="34" charset="0"/>
              <a:buChar char="•"/>
            </a:pPr>
            <a:r>
              <a:rPr lang="en-US" sz="2000" dirty="0">
                <a:solidFill>
                  <a:srgbClr val="002060"/>
                </a:solidFill>
                <a:latin typeface="Calibri" pitchFamily="34" charset="0"/>
              </a:rPr>
              <a:t>Bosna i Hercegovina</a:t>
            </a:r>
          </a:p>
          <a:p>
            <a:pPr marL="342900" indent="-342900" algn="just">
              <a:lnSpc>
                <a:spcPct val="150000"/>
              </a:lnSpc>
              <a:buFont typeface="Arial" pitchFamily="34" charset="0"/>
              <a:buChar char="•"/>
            </a:pPr>
            <a:r>
              <a:rPr lang="en-US" sz="2000" dirty="0">
                <a:solidFill>
                  <a:srgbClr val="002060"/>
                </a:solidFill>
                <a:latin typeface="Calibri" pitchFamily="34" charset="0"/>
              </a:rPr>
              <a:t>Босна и Херцеговина</a:t>
            </a:r>
          </a:p>
          <a:p>
            <a:pPr marL="342900" indent="-342900" algn="just">
              <a:lnSpc>
                <a:spcPct val="150000"/>
              </a:lnSpc>
              <a:buFont typeface="Arial" pitchFamily="34" charset="0"/>
              <a:buChar char="•"/>
            </a:pPr>
            <a:r>
              <a:rPr lang="en-US" sz="2000" dirty="0">
                <a:solidFill>
                  <a:srgbClr val="002060"/>
                </a:solidFill>
                <a:latin typeface="Calibri" pitchFamily="34" charset="0"/>
              </a:rPr>
              <a:t>Bosnia and Herzegovina</a:t>
            </a:r>
          </a:p>
          <a:p>
            <a:endParaRPr lang="en-US" b="1" i="1" dirty="0"/>
          </a:p>
          <a:p>
            <a:endParaRPr lang="en-US" b="1" i="1" dirty="0"/>
          </a:p>
          <a:p>
            <a:endParaRPr lang="en-US" b="1" i="1" dirty="0"/>
          </a:p>
          <a:p>
            <a:r>
              <a:rPr lang="en-US" i="1" dirty="0"/>
              <a:t/>
            </a:r>
            <a:br>
              <a:rPr lang="en-US" i="1" dirty="0"/>
            </a:br>
            <a:endParaRPr lang="en-US" dirty="0"/>
          </a:p>
        </p:txBody>
      </p:sp>
    </p:spTree>
    <p:extLst>
      <p:ext uri="{BB962C8B-B14F-4D97-AF65-F5344CB8AC3E}">
        <p14:creationId xmlns:p14="http://schemas.microsoft.com/office/powerpoint/2010/main" val="32021026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 y="439389"/>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Further development of IMBIH capabilities</a:t>
            </a:r>
          </a:p>
        </p:txBody>
      </p:sp>
      <p:sp>
        <p:nvSpPr>
          <p:cNvPr id="7" name="TextBox 6"/>
          <p:cNvSpPr txBox="1"/>
          <p:nvPr/>
        </p:nvSpPr>
        <p:spPr>
          <a:xfrm>
            <a:off x="369125" y="1348799"/>
            <a:ext cx="9167750" cy="4832092"/>
          </a:xfrm>
          <a:prstGeom prst="rect">
            <a:avLst/>
          </a:prstGeom>
          <a:noFill/>
        </p:spPr>
        <p:txBody>
          <a:bodyPr wrap="square" rtlCol="0">
            <a:spAutoFit/>
          </a:bodyPr>
          <a:lstStyle/>
          <a:p>
            <a:pPr lvl="0" fontAlgn="auto">
              <a:spcBef>
                <a:spcPts val="0"/>
              </a:spcBef>
              <a:spcAft>
                <a:spcPts val="0"/>
              </a:spcAft>
              <a:buSzPct val="80000"/>
            </a:pPr>
            <a:r>
              <a:rPr lang="bs-Latn-BA" sz="2000" b="1" dirty="0">
                <a:solidFill>
                  <a:srgbClr val="193B7F"/>
                </a:solidFill>
                <a:latin typeface="Calibri"/>
              </a:rPr>
              <a:t>IMBIH entered its first CMCs in KCDB o</a:t>
            </a:r>
            <a:r>
              <a:rPr lang="bs-Latn-BA" sz="2000" dirty="0">
                <a:solidFill>
                  <a:srgbClr val="193B7F"/>
                </a:solidFill>
                <a:latin typeface="Calibri"/>
              </a:rPr>
              <a:t>n </a:t>
            </a:r>
            <a:r>
              <a:rPr lang="bs-Latn-BA" sz="2000" b="1" dirty="0">
                <a:solidFill>
                  <a:srgbClr val="193B7F"/>
                </a:solidFill>
                <a:latin typeface="Calibri"/>
              </a:rPr>
              <a:t>June 8, 2012.</a:t>
            </a:r>
          </a:p>
          <a:p>
            <a:pPr lvl="0" fontAlgn="auto">
              <a:spcBef>
                <a:spcPts val="0"/>
              </a:spcBef>
              <a:spcAft>
                <a:spcPts val="0"/>
              </a:spcAft>
              <a:buSzPct val="80000"/>
            </a:pPr>
            <a:r>
              <a:rPr lang="bs-Latn-BA" sz="2000" b="1" dirty="0" smtClean="0">
                <a:solidFill>
                  <a:srgbClr val="193B7F"/>
                </a:solidFill>
                <a:latin typeface="Calibri"/>
              </a:rPr>
              <a:t>Today</a:t>
            </a:r>
            <a:r>
              <a:rPr lang="bs-Latn-BA" sz="2000" b="1" dirty="0">
                <a:solidFill>
                  <a:srgbClr val="193B7F"/>
                </a:solidFill>
                <a:latin typeface="Calibri"/>
              </a:rPr>
              <a:t>, on </a:t>
            </a:r>
            <a:r>
              <a:rPr lang="en-US" sz="2000" b="1" dirty="0">
                <a:solidFill>
                  <a:srgbClr val="193B7F"/>
                </a:solidFill>
                <a:latin typeface="Calibri"/>
              </a:rPr>
              <a:t>April</a:t>
            </a:r>
            <a:r>
              <a:rPr lang="bs-Latn-BA" sz="2000" b="1" dirty="0">
                <a:solidFill>
                  <a:srgbClr val="193B7F"/>
                </a:solidFill>
                <a:latin typeface="Calibri"/>
              </a:rPr>
              <a:t> 1</a:t>
            </a:r>
            <a:r>
              <a:rPr lang="en-US" sz="2000" b="1" dirty="0">
                <a:solidFill>
                  <a:srgbClr val="193B7F"/>
                </a:solidFill>
                <a:latin typeface="Calibri"/>
              </a:rPr>
              <a:t>0</a:t>
            </a:r>
            <a:r>
              <a:rPr lang="bs-Latn-BA" sz="2000" b="1" dirty="0">
                <a:solidFill>
                  <a:srgbClr val="193B7F"/>
                </a:solidFill>
                <a:latin typeface="Calibri"/>
              </a:rPr>
              <a:t>, 201</a:t>
            </a:r>
            <a:r>
              <a:rPr lang="en-US" sz="2000" b="1" dirty="0">
                <a:solidFill>
                  <a:srgbClr val="193B7F"/>
                </a:solidFill>
                <a:latin typeface="Calibri"/>
              </a:rPr>
              <a:t>8</a:t>
            </a:r>
            <a:r>
              <a:rPr lang="bs-Latn-BA" sz="2000" b="1" dirty="0">
                <a:solidFill>
                  <a:srgbClr val="193B7F"/>
                </a:solidFill>
                <a:latin typeface="Calibri"/>
              </a:rPr>
              <a:t> IMBIH has listed 59 CMCs:</a:t>
            </a:r>
            <a:r>
              <a:rPr lang="en-US" sz="2000" dirty="0">
                <a:solidFill>
                  <a:srgbClr val="193B7F"/>
                </a:solidFill>
                <a:latin typeface="Calibri"/>
              </a:rPr>
              <a:t> </a:t>
            </a:r>
            <a:endParaRPr lang="bs-Latn-BA" sz="2000" dirty="0">
              <a:solidFill>
                <a:srgbClr val="193B7F"/>
              </a:solidFill>
              <a:latin typeface="Calibri"/>
            </a:endParaRPr>
          </a:p>
          <a:p>
            <a:pPr marL="800100" lvl="1" indent="-342900" fontAlgn="auto">
              <a:spcBef>
                <a:spcPts val="0"/>
              </a:spcBef>
              <a:spcAft>
                <a:spcPts val="0"/>
              </a:spcAft>
              <a:buFont typeface="Arial" pitchFamily="34" charset="0"/>
              <a:buChar char="•"/>
            </a:pPr>
            <a:r>
              <a:rPr lang="bs-Latn-BA" sz="2000" dirty="0">
                <a:solidFill>
                  <a:srgbClr val="193B7F"/>
                </a:solidFill>
                <a:latin typeface="Calibri"/>
              </a:rPr>
              <a:t>CMCs General Physics </a:t>
            </a:r>
            <a:r>
              <a:rPr lang="en-US" sz="2000" dirty="0">
                <a:solidFill>
                  <a:srgbClr val="193B7F"/>
                </a:solidFill>
                <a:latin typeface="Calibri"/>
              </a:rPr>
              <a:t>(58)</a:t>
            </a:r>
          </a:p>
          <a:p>
            <a:pPr marL="1143000" lvl="2" indent="-228600" fontAlgn="auto">
              <a:spcBef>
                <a:spcPts val="0"/>
              </a:spcBef>
              <a:spcAft>
                <a:spcPts val="0"/>
              </a:spcAft>
              <a:buSzPct val="70000"/>
              <a:buFont typeface="Calibri" panose="020F0502020204030204" pitchFamily="34" charset="0"/>
              <a:buChar char="̶"/>
            </a:pPr>
            <a:r>
              <a:rPr lang="bs-Latn-BA" sz="2000" dirty="0">
                <a:solidFill>
                  <a:srgbClr val="193B7F"/>
                </a:solidFill>
                <a:latin typeface="Calibri"/>
              </a:rPr>
              <a:t>DC voltage, current, and resistance </a:t>
            </a:r>
            <a:r>
              <a:rPr lang="en-US" sz="2000" dirty="0">
                <a:solidFill>
                  <a:srgbClr val="193B7F"/>
                </a:solidFill>
                <a:latin typeface="Calibri"/>
              </a:rPr>
              <a:t>(20)</a:t>
            </a:r>
            <a:endParaRPr lang="bs-Latn-BA" sz="2000" dirty="0">
              <a:solidFill>
                <a:srgbClr val="193B7F"/>
              </a:solidFill>
              <a:latin typeface="Calibri"/>
            </a:endParaRPr>
          </a:p>
          <a:p>
            <a:pPr marL="1143000" lvl="2" indent="-228600" fontAlgn="auto">
              <a:spcBef>
                <a:spcPts val="0"/>
              </a:spcBef>
              <a:spcAft>
                <a:spcPts val="0"/>
              </a:spcAft>
              <a:buSzPct val="70000"/>
              <a:buFont typeface="Calibri" panose="020F0502020204030204" pitchFamily="34" charset="0"/>
              <a:buChar char="̶"/>
            </a:pPr>
            <a:r>
              <a:rPr lang="bs-Latn-BA" sz="2000" dirty="0">
                <a:solidFill>
                  <a:srgbClr val="193B7F"/>
                </a:solidFill>
                <a:latin typeface="Calibri"/>
              </a:rPr>
              <a:t>Temperature </a:t>
            </a:r>
            <a:r>
              <a:rPr lang="en-US" sz="2000" dirty="0">
                <a:solidFill>
                  <a:srgbClr val="193B7F"/>
                </a:solidFill>
                <a:latin typeface="Calibri"/>
              </a:rPr>
              <a:t>(9)</a:t>
            </a:r>
            <a:endParaRPr lang="bs-Latn-BA" sz="2000" dirty="0">
              <a:solidFill>
                <a:srgbClr val="193B7F"/>
              </a:solidFill>
              <a:latin typeface="Calibri"/>
            </a:endParaRPr>
          </a:p>
          <a:p>
            <a:pPr marL="1143000" lvl="2" indent="-228600" fontAlgn="auto">
              <a:spcBef>
                <a:spcPts val="0"/>
              </a:spcBef>
              <a:spcAft>
                <a:spcPts val="0"/>
              </a:spcAft>
              <a:buSzPct val="70000"/>
              <a:buFont typeface="Calibri" panose="020F0502020204030204" pitchFamily="34" charset="0"/>
              <a:buChar char="̶"/>
            </a:pPr>
            <a:r>
              <a:rPr lang="bs-Latn-BA" sz="2000" dirty="0">
                <a:solidFill>
                  <a:srgbClr val="193B7F"/>
                </a:solidFill>
                <a:latin typeface="Calibri"/>
              </a:rPr>
              <a:t>Mass, mass standard </a:t>
            </a:r>
            <a:r>
              <a:rPr lang="en-US" sz="2000" dirty="0">
                <a:solidFill>
                  <a:srgbClr val="193B7F"/>
                </a:solidFill>
                <a:latin typeface="Calibri"/>
              </a:rPr>
              <a:t>(8)</a:t>
            </a:r>
            <a:endParaRPr lang="bs-Latn-BA" sz="2000" dirty="0">
              <a:solidFill>
                <a:srgbClr val="193B7F"/>
              </a:solidFill>
              <a:latin typeface="Calibri"/>
            </a:endParaRPr>
          </a:p>
          <a:p>
            <a:pPr marL="1143000" lvl="2" indent="-228600" fontAlgn="auto">
              <a:spcBef>
                <a:spcPts val="0"/>
              </a:spcBef>
              <a:spcAft>
                <a:spcPts val="0"/>
              </a:spcAft>
              <a:buSzPct val="70000"/>
              <a:buFont typeface="Calibri" panose="020F0502020204030204" pitchFamily="34" charset="0"/>
              <a:buChar char="̶"/>
            </a:pPr>
            <a:r>
              <a:rPr lang="bs-Latn-BA" sz="2000" dirty="0">
                <a:solidFill>
                  <a:srgbClr val="193B7F"/>
                </a:solidFill>
                <a:latin typeface="Calibri"/>
              </a:rPr>
              <a:t>Time scale difference </a:t>
            </a:r>
            <a:r>
              <a:rPr lang="en-US" sz="2000" dirty="0">
                <a:solidFill>
                  <a:srgbClr val="193B7F"/>
                </a:solidFill>
                <a:latin typeface="Calibri"/>
              </a:rPr>
              <a:t>(6)</a:t>
            </a:r>
            <a:endParaRPr lang="bs-Latn-BA" sz="2000" dirty="0">
              <a:solidFill>
                <a:srgbClr val="193B7F"/>
              </a:solidFill>
              <a:latin typeface="Calibri"/>
            </a:endParaRPr>
          </a:p>
          <a:p>
            <a:pPr marL="1143000" lvl="2" indent="-228600" fontAlgn="auto">
              <a:spcBef>
                <a:spcPts val="0"/>
              </a:spcBef>
              <a:spcAft>
                <a:spcPts val="0"/>
              </a:spcAft>
              <a:buSzPct val="70000"/>
              <a:buFont typeface="Calibri" panose="020F0502020204030204" pitchFamily="34" charset="0"/>
              <a:buChar char="̶"/>
            </a:pPr>
            <a:r>
              <a:rPr lang="bs-Latn-BA" sz="2000" dirty="0">
                <a:solidFill>
                  <a:srgbClr val="193B7F"/>
                </a:solidFill>
                <a:latin typeface="Calibri"/>
              </a:rPr>
              <a:t>Frequency </a:t>
            </a:r>
            <a:r>
              <a:rPr lang="en-US" sz="2000" dirty="0">
                <a:solidFill>
                  <a:srgbClr val="193B7F"/>
                </a:solidFill>
                <a:latin typeface="Calibri"/>
              </a:rPr>
              <a:t>(6)</a:t>
            </a:r>
            <a:endParaRPr lang="bs-Latn-BA" sz="2000" dirty="0">
              <a:solidFill>
                <a:srgbClr val="193B7F"/>
              </a:solidFill>
              <a:latin typeface="Calibri"/>
            </a:endParaRPr>
          </a:p>
          <a:p>
            <a:pPr marL="1143000" lvl="2" indent="-228600" fontAlgn="auto">
              <a:spcBef>
                <a:spcPts val="0"/>
              </a:spcBef>
              <a:spcAft>
                <a:spcPts val="0"/>
              </a:spcAft>
              <a:buSzPct val="70000"/>
              <a:buFont typeface="Calibri" panose="020F0502020204030204" pitchFamily="34" charset="0"/>
              <a:buChar char="̶"/>
            </a:pPr>
            <a:r>
              <a:rPr lang="bs-Latn-BA" sz="2000" dirty="0">
                <a:solidFill>
                  <a:srgbClr val="193B7F"/>
                </a:solidFill>
                <a:latin typeface="Calibri"/>
              </a:rPr>
              <a:t>AC voltage, current, and power </a:t>
            </a:r>
            <a:r>
              <a:rPr lang="en-US" sz="2000" dirty="0">
                <a:solidFill>
                  <a:srgbClr val="193B7F"/>
                </a:solidFill>
                <a:latin typeface="Calibri"/>
              </a:rPr>
              <a:t>(6)</a:t>
            </a:r>
            <a:endParaRPr lang="bs-Latn-BA" sz="2000" dirty="0">
              <a:solidFill>
                <a:srgbClr val="193B7F"/>
              </a:solidFill>
              <a:latin typeface="Calibri"/>
            </a:endParaRPr>
          </a:p>
          <a:p>
            <a:pPr marL="1143000" lvl="2" indent="-228600" fontAlgn="auto">
              <a:spcBef>
                <a:spcPts val="0"/>
              </a:spcBef>
              <a:spcAft>
                <a:spcPts val="0"/>
              </a:spcAft>
              <a:buSzPct val="70000"/>
              <a:buFont typeface="Calibri" panose="020F0502020204030204" pitchFamily="34" charset="0"/>
              <a:buChar char="̶"/>
            </a:pPr>
            <a:r>
              <a:rPr lang="bs-Latn-BA" sz="2000" dirty="0">
                <a:solidFill>
                  <a:srgbClr val="193B7F"/>
                </a:solidFill>
                <a:latin typeface="Calibri"/>
              </a:rPr>
              <a:t>Time interval </a:t>
            </a:r>
            <a:r>
              <a:rPr lang="en-US" sz="2000" dirty="0">
                <a:solidFill>
                  <a:srgbClr val="193B7F"/>
                </a:solidFill>
                <a:latin typeface="Calibri"/>
              </a:rPr>
              <a:t>(3)</a:t>
            </a:r>
            <a:endParaRPr lang="bs-Latn-BA" sz="2000" dirty="0">
              <a:solidFill>
                <a:srgbClr val="193B7F"/>
              </a:solidFill>
              <a:latin typeface="Calibri"/>
            </a:endParaRPr>
          </a:p>
          <a:p>
            <a:pPr marL="800100" lvl="1" indent="-342900" fontAlgn="auto">
              <a:spcBef>
                <a:spcPts val="0"/>
              </a:spcBef>
              <a:spcAft>
                <a:spcPts val="0"/>
              </a:spcAft>
              <a:buFont typeface="Arial" pitchFamily="34" charset="0"/>
              <a:buChar char="•"/>
            </a:pPr>
            <a:r>
              <a:rPr lang="bs-Latn-BA" sz="2000" dirty="0">
                <a:solidFill>
                  <a:srgbClr val="193B7F"/>
                </a:solidFill>
                <a:latin typeface="Calibri"/>
              </a:rPr>
              <a:t>CMC Chemistry </a:t>
            </a:r>
            <a:r>
              <a:rPr lang="en-US" sz="2000" dirty="0">
                <a:solidFill>
                  <a:srgbClr val="193B7F"/>
                </a:solidFill>
                <a:latin typeface="Calibri"/>
              </a:rPr>
              <a:t>(1)</a:t>
            </a:r>
            <a:endParaRPr lang="bs-Latn-BA" sz="2000" dirty="0">
              <a:solidFill>
                <a:srgbClr val="193B7F"/>
              </a:solidFill>
              <a:latin typeface="Calibri"/>
            </a:endParaRPr>
          </a:p>
          <a:p>
            <a:pPr marL="1143000" lvl="2" indent="-228600" fontAlgn="auto">
              <a:spcBef>
                <a:spcPts val="0"/>
              </a:spcBef>
              <a:spcAft>
                <a:spcPts val="0"/>
              </a:spcAft>
              <a:buSzPct val="70000"/>
              <a:buFont typeface="Calibri" panose="020F0502020204030204" pitchFamily="34" charset="0"/>
              <a:buChar char="̶"/>
            </a:pPr>
            <a:r>
              <a:rPr lang="bs-Latn-BA" sz="2000" dirty="0">
                <a:solidFill>
                  <a:srgbClr val="193B7F"/>
                </a:solidFill>
                <a:latin typeface="Calibri"/>
              </a:rPr>
              <a:t>Yellow gold jewellery alloys</a:t>
            </a:r>
            <a:endParaRPr lang="en-US" sz="2000" dirty="0">
              <a:solidFill>
                <a:srgbClr val="193B7F"/>
              </a:solidFill>
              <a:latin typeface="Calibri"/>
            </a:endParaRPr>
          </a:p>
          <a:p>
            <a:pPr marL="800100" lvl="1" indent="-342900" fontAlgn="auto">
              <a:spcBef>
                <a:spcPts val="0"/>
              </a:spcBef>
              <a:spcAft>
                <a:spcPts val="0"/>
              </a:spcAft>
              <a:buFont typeface="Arial" pitchFamily="34" charset="0"/>
              <a:buChar char="•"/>
            </a:pPr>
            <a:r>
              <a:rPr lang="en-US" sz="2000" dirty="0">
                <a:solidFill>
                  <a:srgbClr val="193B7F"/>
                </a:solidFill>
                <a:latin typeface="Calibri"/>
              </a:rPr>
              <a:t>More details can be found on the following link:</a:t>
            </a:r>
          </a:p>
          <a:p>
            <a:pPr marL="1143000" lvl="2" indent="-228600" fontAlgn="auto">
              <a:spcBef>
                <a:spcPts val="0"/>
              </a:spcBef>
              <a:spcAft>
                <a:spcPts val="0"/>
              </a:spcAft>
              <a:buSzPct val="70000"/>
              <a:buFont typeface="Calibri" panose="020F0502020204030204" pitchFamily="34" charset="0"/>
              <a:buChar char="̶"/>
            </a:pPr>
            <a:r>
              <a:rPr lang="en-US" sz="2000" dirty="0">
                <a:solidFill>
                  <a:srgbClr val="193B7F"/>
                </a:solidFill>
                <a:latin typeface="Calibri"/>
              </a:rPr>
              <a:t>https://www.bipm.org/exalead_kcdb/exa_kcdb.jsp?_p=AppC&amp;_</a:t>
            </a:r>
            <a:r>
              <a:rPr lang="en-US" sz="2000" dirty="0" smtClean="0">
                <a:solidFill>
                  <a:srgbClr val="193B7F"/>
                </a:solidFill>
                <a:latin typeface="Calibri"/>
              </a:rPr>
              <a:t>q=Bosnia%20and%20Herzegovina</a:t>
            </a:r>
            <a:endParaRPr lang="en-US" sz="1600" dirty="0"/>
          </a:p>
        </p:txBody>
      </p:sp>
    </p:spTree>
    <p:extLst>
      <p:ext uri="{BB962C8B-B14F-4D97-AF65-F5344CB8AC3E}">
        <p14:creationId xmlns:p14="http://schemas.microsoft.com/office/powerpoint/2010/main" val="12508194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 y="439389"/>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Further development of IMBIH capabilities</a:t>
            </a:r>
          </a:p>
        </p:txBody>
      </p:sp>
      <p:sp>
        <p:nvSpPr>
          <p:cNvPr id="7" name="TextBox 6"/>
          <p:cNvSpPr txBox="1"/>
          <p:nvPr/>
        </p:nvSpPr>
        <p:spPr>
          <a:xfrm>
            <a:off x="369125" y="1102578"/>
            <a:ext cx="9167750" cy="5016758"/>
          </a:xfrm>
          <a:prstGeom prst="rect">
            <a:avLst/>
          </a:prstGeom>
          <a:noFill/>
        </p:spPr>
        <p:txBody>
          <a:bodyPr wrap="square" rtlCol="0">
            <a:spAutoFit/>
          </a:bodyPr>
          <a:lstStyle/>
          <a:p>
            <a:pPr lvl="0" fontAlgn="auto">
              <a:spcBef>
                <a:spcPts val="0"/>
              </a:spcBef>
              <a:spcAft>
                <a:spcPts val="0"/>
              </a:spcAft>
              <a:buSzPct val="80000"/>
            </a:pPr>
            <a:r>
              <a:rPr lang="bs-Latn-BA" sz="2000" b="1" dirty="0">
                <a:solidFill>
                  <a:srgbClr val="193B7F"/>
                </a:solidFill>
                <a:latin typeface="Calibri"/>
              </a:rPr>
              <a:t>IMBIH listed comparissons in KCDB</a:t>
            </a:r>
            <a:r>
              <a:rPr lang="bs-Latn-BA" sz="2000" dirty="0">
                <a:solidFill>
                  <a:srgbClr val="193B7F"/>
                </a:solidFill>
                <a:latin typeface="Calibri"/>
              </a:rPr>
              <a:t> </a:t>
            </a:r>
          </a:p>
          <a:p>
            <a:pPr lvl="0" fontAlgn="auto">
              <a:spcBef>
                <a:spcPts val="0"/>
              </a:spcBef>
              <a:spcAft>
                <a:spcPts val="0"/>
              </a:spcAft>
              <a:buSzPct val="80000"/>
            </a:pPr>
            <a:endParaRPr lang="bs-Latn-BA" sz="2000" dirty="0">
              <a:solidFill>
                <a:srgbClr val="193B7F"/>
              </a:solidFill>
              <a:latin typeface="Calibri"/>
            </a:endParaRPr>
          </a:p>
          <a:p>
            <a:pPr lvl="0" fontAlgn="auto">
              <a:spcBef>
                <a:spcPts val="0"/>
              </a:spcBef>
              <a:spcAft>
                <a:spcPts val="0"/>
              </a:spcAft>
              <a:buSzPct val="80000"/>
            </a:pPr>
            <a:endParaRPr lang="bs-Latn-BA" sz="2000" dirty="0">
              <a:solidFill>
                <a:srgbClr val="193B7F"/>
              </a:solidFill>
              <a:latin typeface="Calibri"/>
            </a:endParaRPr>
          </a:p>
          <a:p>
            <a:pPr lvl="0" fontAlgn="auto">
              <a:spcBef>
                <a:spcPts val="0"/>
              </a:spcBef>
              <a:spcAft>
                <a:spcPts val="0"/>
              </a:spcAft>
              <a:buSzPct val="80000"/>
            </a:pPr>
            <a:endParaRPr lang="bs-Latn-BA" sz="2000" dirty="0">
              <a:solidFill>
                <a:srgbClr val="193B7F"/>
              </a:solidFill>
              <a:latin typeface="Calibri"/>
            </a:endParaRPr>
          </a:p>
          <a:p>
            <a:pPr lvl="0" fontAlgn="auto">
              <a:spcBef>
                <a:spcPts val="0"/>
              </a:spcBef>
              <a:spcAft>
                <a:spcPts val="0"/>
              </a:spcAft>
              <a:buSzPct val="80000"/>
            </a:pPr>
            <a:endParaRPr lang="bs-Latn-BA" sz="2000" dirty="0">
              <a:solidFill>
                <a:srgbClr val="193B7F"/>
              </a:solidFill>
              <a:latin typeface="Calibri"/>
            </a:endParaRPr>
          </a:p>
          <a:p>
            <a:pPr lvl="0" fontAlgn="auto">
              <a:spcBef>
                <a:spcPts val="0"/>
              </a:spcBef>
              <a:spcAft>
                <a:spcPts val="0"/>
              </a:spcAft>
              <a:buSzPct val="80000"/>
            </a:pPr>
            <a:endParaRPr lang="bs-Latn-BA" sz="2000" dirty="0">
              <a:solidFill>
                <a:srgbClr val="193B7F"/>
              </a:solidFill>
              <a:latin typeface="Calibri"/>
            </a:endParaRPr>
          </a:p>
          <a:p>
            <a:pPr lvl="0" fontAlgn="auto">
              <a:spcBef>
                <a:spcPts val="0"/>
              </a:spcBef>
              <a:spcAft>
                <a:spcPts val="0"/>
              </a:spcAft>
              <a:buSzPct val="80000"/>
            </a:pPr>
            <a:endParaRPr lang="bs-Latn-BA" sz="2000" dirty="0">
              <a:solidFill>
                <a:srgbClr val="193B7F"/>
              </a:solidFill>
              <a:latin typeface="Calibri"/>
            </a:endParaRPr>
          </a:p>
          <a:p>
            <a:pPr lvl="0" fontAlgn="auto">
              <a:spcBef>
                <a:spcPts val="0"/>
              </a:spcBef>
              <a:spcAft>
                <a:spcPts val="0"/>
              </a:spcAft>
              <a:buSzPct val="80000"/>
            </a:pPr>
            <a:r>
              <a:rPr lang="bs-Latn-BA" sz="2000" dirty="0">
                <a:solidFill>
                  <a:srgbClr val="193B7F"/>
                </a:solidFill>
                <a:latin typeface="Calibri"/>
              </a:rPr>
              <a:t> </a:t>
            </a:r>
          </a:p>
          <a:p>
            <a:pPr lvl="0" fontAlgn="auto">
              <a:spcBef>
                <a:spcPts val="0"/>
              </a:spcBef>
              <a:spcAft>
                <a:spcPts val="0"/>
              </a:spcAft>
              <a:buSzPct val="80000"/>
            </a:pPr>
            <a:endParaRPr lang="bs-Latn-BA" sz="2000" dirty="0">
              <a:solidFill>
                <a:srgbClr val="193B7F"/>
              </a:solidFill>
              <a:latin typeface="Calibri"/>
            </a:endParaRPr>
          </a:p>
          <a:p>
            <a:pPr lvl="0" fontAlgn="auto">
              <a:spcBef>
                <a:spcPts val="0"/>
              </a:spcBef>
              <a:spcAft>
                <a:spcPts val="0"/>
              </a:spcAft>
              <a:buSzPct val="80000"/>
            </a:pPr>
            <a:endParaRPr lang="bs-Latn-BA" sz="2000" dirty="0">
              <a:solidFill>
                <a:srgbClr val="193B7F"/>
              </a:solidFill>
              <a:latin typeface="Calibri"/>
            </a:endParaRPr>
          </a:p>
          <a:p>
            <a:pPr lvl="0" fontAlgn="auto">
              <a:spcBef>
                <a:spcPts val="0"/>
              </a:spcBef>
              <a:spcAft>
                <a:spcPts val="0"/>
              </a:spcAft>
              <a:buSzPct val="80000"/>
            </a:pPr>
            <a:endParaRPr lang="bs-Latn-BA" sz="2000" dirty="0">
              <a:solidFill>
                <a:srgbClr val="193B7F"/>
              </a:solidFill>
              <a:latin typeface="Calibri"/>
            </a:endParaRPr>
          </a:p>
          <a:p>
            <a:pPr lvl="0" fontAlgn="auto">
              <a:spcBef>
                <a:spcPts val="0"/>
              </a:spcBef>
              <a:spcAft>
                <a:spcPts val="0"/>
              </a:spcAft>
              <a:buSzPct val="80000"/>
            </a:pPr>
            <a:endParaRPr lang="bs-Latn-BA" sz="2000" dirty="0">
              <a:solidFill>
                <a:srgbClr val="193B7F"/>
              </a:solidFill>
              <a:latin typeface="Calibri"/>
            </a:endParaRPr>
          </a:p>
          <a:p>
            <a:pPr marL="342900" lvl="0" indent="-342900" fontAlgn="auto">
              <a:spcBef>
                <a:spcPts val="0"/>
              </a:spcBef>
              <a:spcAft>
                <a:spcPts val="0"/>
              </a:spcAft>
              <a:buSzPct val="80000"/>
              <a:buFont typeface="Wingdings" panose="05000000000000000000" pitchFamily="2" charset="2"/>
              <a:buChar char="§"/>
            </a:pPr>
            <a:r>
              <a:rPr lang="bs-Latn-BA" sz="2000" dirty="0">
                <a:solidFill>
                  <a:srgbClr val="193B7F"/>
                </a:solidFill>
                <a:latin typeface="Calibri"/>
              </a:rPr>
              <a:t>Key comparisson (13)</a:t>
            </a:r>
          </a:p>
          <a:p>
            <a:pPr marL="342900" lvl="0" indent="-342900" fontAlgn="auto">
              <a:spcBef>
                <a:spcPts val="0"/>
              </a:spcBef>
              <a:spcAft>
                <a:spcPts val="0"/>
              </a:spcAft>
              <a:buSzPct val="80000"/>
              <a:buFont typeface="Wingdings" panose="05000000000000000000" pitchFamily="2" charset="2"/>
              <a:buChar char="§"/>
            </a:pPr>
            <a:r>
              <a:rPr lang="bs-Latn-BA" sz="2000" dirty="0">
                <a:solidFill>
                  <a:srgbClr val="193B7F"/>
                </a:solidFill>
                <a:latin typeface="Calibri"/>
              </a:rPr>
              <a:t>Suplementary comparisson (7)</a:t>
            </a:r>
            <a:endParaRPr lang="en-US" sz="2000" dirty="0">
              <a:solidFill>
                <a:srgbClr val="193B7F"/>
              </a:solidFill>
              <a:latin typeface="Calibri"/>
            </a:endParaRPr>
          </a:p>
          <a:p>
            <a:pPr marL="342900" lvl="0" indent="-342900" fontAlgn="auto">
              <a:spcBef>
                <a:spcPts val="0"/>
              </a:spcBef>
              <a:spcAft>
                <a:spcPts val="0"/>
              </a:spcAft>
              <a:buSzPct val="80000"/>
              <a:buFont typeface="Wingdings" panose="05000000000000000000" pitchFamily="2" charset="2"/>
              <a:buChar char="§"/>
            </a:pPr>
            <a:r>
              <a:rPr lang="en-US" sz="2000" dirty="0">
                <a:solidFill>
                  <a:srgbClr val="193B7F"/>
                </a:solidFill>
                <a:latin typeface="Calibri"/>
              </a:rPr>
              <a:t>https://www.bipm.org/exalead_kcdb/exa_kcdb.jsp?_p=AppB&amp;_</a:t>
            </a:r>
            <a:r>
              <a:rPr lang="en-US" sz="2000" dirty="0" smtClean="0">
                <a:solidFill>
                  <a:srgbClr val="193B7F"/>
                </a:solidFill>
                <a:latin typeface="Calibri"/>
              </a:rPr>
              <a:t>q=Bosnia%20and%20Herzegovina</a:t>
            </a:r>
            <a:endParaRPr lang="en-US" sz="2400" dirty="0"/>
          </a:p>
        </p:txBody>
      </p:sp>
      <p:graphicFrame>
        <p:nvGraphicFramePr>
          <p:cNvPr id="2" name="Table 1"/>
          <p:cNvGraphicFramePr>
            <a:graphicFrameLocks noGrp="1"/>
          </p:cNvGraphicFramePr>
          <p:nvPr>
            <p:extLst>
              <p:ext uri="{D42A27DB-BD31-4B8C-83A1-F6EECF244321}">
                <p14:modId xmlns:p14="http://schemas.microsoft.com/office/powerpoint/2010/main" val="3266799000"/>
              </p:ext>
            </p:extLst>
          </p:nvPr>
        </p:nvGraphicFramePr>
        <p:xfrm>
          <a:off x="569273" y="1790205"/>
          <a:ext cx="8767453" cy="2864922"/>
        </p:xfrm>
        <a:graphic>
          <a:graphicData uri="http://schemas.openxmlformats.org/drawingml/2006/table">
            <a:tbl>
              <a:tblPr firstRow="1" bandRow="1">
                <a:tableStyleId>{5C22544A-7EE6-4342-B048-85BDC9FD1C3A}</a:tableStyleId>
              </a:tblPr>
              <a:tblGrid>
                <a:gridCol w="6317410"/>
                <a:gridCol w="2450043"/>
              </a:tblGrid>
              <a:tr h="2864922">
                <a:tc>
                  <a:txBody>
                    <a:bodyPr/>
                    <a:lstStyle/>
                    <a:p>
                      <a:pPr marL="361950" indent="-361950">
                        <a:lnSpc>
                          <a:spcPct val="100000"/>
                        </a:lnSpc>
                        <a:spcBef>
                          <a:spcPts val="0"/>
                        </a:spcBef>
                        <a:spcAft>
                          <a:spcPts val="0"/>
                        </a:spcAft>
                        <a:buFont typeface="Wingdings" panose="05000000000000000000" pitchFamily="2" charset="2"/>
                        <a:buChar char="§"/>
                      </a:pPr>
                      <a:r>
                        <a:rPr lang="bs-Latn-BA" sz="1800" dirty="0">
                          <a:latin typeface="Calibri" pitchFamily="34" charset="0"/>
                        </a:rPr>
                        <a:t>Pressure (4)</a:t>
                      </a:r>
                    </a:p>
                    <a:p>
                      <a:pPr marL="361950" indent="-361950">
                        <a:lnSpc>
                          <a:spcPct val="100000"/>
                        </a:lnSpc>
                        <a:spcBef>
                          <a:spcPts val="0"/>
                        </a:spcBef>
                        <a:spcAft>
                          <a:spcPts val="0"/>
                        </a:spcAft>
                        <a:buFont typeface="Wingdings" panose="05000000000000000000" pitchFamily="2" charset="2"/>
                        <a:buChar char="§"/>
                      </a:pPr>
                      <a:r>
                        <a:rPr lang="bs-Latn-BA" sz="1800" dirty="0">
                          <a:latin typeface="Calibri" pitchFamily="34" charset="0"/>
                        </a:rPr>
                        <a:t>Mass standard (4)</a:t>
                      </a:r>
                    </a:p>
                    <a:p>
                      <a:pPr marL="361950" indent="-361950">
                        <a:lnSpc>
                          <a:spcPct val="100000"/>
                        </a:lnSpc>
                        <a:spcBef>
                          <a:spcPts val="0"/>
                        </a:spcBef>
                        <a:spcAft>
                          <a:spcPts val="0"/>
                        </a:spcAft>
                        <a:buFont typeface="Wingdings" panose="05000000000000000000" pitchFamily="2" charset="2"/>
                        <a:buChar char="§"/>
                      </a:pPr>
                      <a:r>
                        <a:rPr lang="bs-Latn-BA" sz="1800" dirty="0">
                          <a:latin typeface="Calibri" pitchFamily="34" charset="0"/>
                        </a:rPr>
                        <a:t>Fluid Flow (3)</a:t>
                      </a:r>
                    </a:p>
                    <a:p>
                      <a:pPr marL="361950" indent="-361950">
                        <a:lnSpc>
                          <a:spcPct val="100000"/>
                        </a:lnSpc>
                        <a:spcBef>
                          <a:spcPts val="0"/>
                        </a:spcBef>
                        <a:spcAft>
                          <a:spcPts val="0"/>
                        </a:spcAft>
                        <a:buFont typeface="Wingdings" panose="05000000000000000000" pitchFamily="2" charset="2"/>
                        <a:buChar char="§"/>
                      </a:pPr>
                      <a:r>
                        <a:rPr lang="bs-Latn-BA" sz="1800" dirty="0">
                          <a:latin typeface="Calibri" pitchFamily="34" charset="0"/>
                        </a:rPr>
                        <a:t>Standard Paltinum Resistance Thermometers (2)</a:t>
                      </a:r>
                    </a:p>
                    <a:p>
                      <a:pPr marL="361950" marR="0" indent="-3619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bs-Latn-BA" sz="1800" dirty="0">
                          <a:latin typeface="Calibri" pitchFamily="34" charset="0"/>
                        </a:rPr>
                        <a:t>Industrial thermometry (1)</a:t>
                      </a:r>
                    </a:p>
                    <a:p>
                      <a:pPr marL="361950" indent="-361950">
                        <a:lnSpc>
                          <a:spcPct val="100000"/>
                        </a:lnSpc>
                        <a:spcBef>
                          <a:spcPts val="0"/>
                        </a:spcBef>
                        <a:spcAft>
                          <a:spcPts val="0"/>
                        </a:spcAft>
                        <a:buFont typeface="Wingdings" panose="05000000000000000000" pitchFamily="2" charset="2"/>
                        <a:buChar char="§"/>
                      </a:pPr>
                      <a:r>
                        <a:rPr lang="bs-Latn-BA" sz="1800" dirty="0">
                          <a:latin typeface="Calibri" pitchFamily="34" charset="0"/>
                        </a:rPr>
                        <a:t>Fixed Point Cells (1)</a:t>
                      </a:r>
                    </a:p>
                    <a:p>
                      <a:pPr marL="361950" indent="-361950">
                        <a:lnSpc>
                          <a:spcPct val="100000"/>
                        </a:lnSpc>
                        <a:spcBef>
                          <a:spcPts val="0"/>
                        </a:spcBef>
                        <a:spcAft>
                          <a:spcPts val="0"/>
                        </a:spcAft>
                        <a:buFont typeface="Wingdings" panose="05000000000000000000" pitchFamily="2" charset="2"/>
                        <a:buChar char="§"/>
                      </a:pPr>
                      <a:r>
                        <a:rPr lang="bs-Latn-BA" sz="1800" dirty="0">
                          <a:latin typeface="Calibri" pitchFamily="34" charset="0"/>
                        </a:rPr>
                        <a:t>Resistance (2)</a:t>
                      </a:r>
                    </a:p>
                    <a:p>
                      <a:pPr marL="361950" indent="-361950">
                        <a:lnSpc>
                          <a:spcPct val="100000"/>
                        </a:lnSpc>
                        <a:spcBef>
                          <a:spcPts val="0"/>
                        </a:spcBef>
                        <a:spcAft>
                          <a:spcPts val="0"/>
                        </a:spcAft>
                        <a:buFont typeface="Wingdings" panose="05000000000000000000" pitchFamily="2" charset="2"/>
                        <a:buChar char="§"/>
                      </a:pPr>
                      <a:r>
                        <a:rPr lang="bs-Latn-BA" sz="1800" dirty="0">
                          <a:latin typeface="Calibri" pitchFamily="34" charset="0"/>
                        </a:rPr>
                        <a:t>DC Voltage and Current (1)</a:t>
                      </a:r>
                    </a:p>
                    <a:p>
                      <a:pPr marL="361950" indent="-361950">
                        <a:lnSpc>
                          <a:spcPct val="100000"/>
                        </a:lnSpc>
                        <a:spcBef>
                          <a:spcPts val="0"/>
                        </a:spcBef>
                        <a:spcAft>
                          <a:spcPts val="0"/>
                        </a:spcAft>
                        <a:buFont typeface="Wingdings" panose="05000000000000000000" pitchFamily="2" charset="2"/>
                        <a:buChar char="§"/>
                      </a:pPr>
                      <a:r>
                        <a:rPr lang="bs-Latn-BA" sz="1800" dirty="0">
                          <a:latin typeface="Calibri" pitchFamily="34" charset="0"/>
                        </a:rPr>
                        <a:t>Inorganics (1)</a:t>
                      </a:r>
                    </a:p>
                    <a:p>
                      <a:pPr marL="361950" indent="-361950">
                        <a:lnSpc>
                          <a:spcPct val="100000"/>
                        </a:lnSpc>
                        <a:spcBef>
                          <a:spcPts val="0"/>
                        </a:spcBef>
                        <a:spcAft>
                          <a:spcPts val="0"/>
                        </a:spcAft>
                        <a:buFont typeface="Wingdings" panose="05000000000000000000" pitchFamily="2" charset="2"/>
                        <a:buChar char="§"/>
                      </a:pPr>
                      <a:r>
                        <a:rPr lang="bs-Latn-BA" sz="1800" dirty="0">
                          <a:latin typeface="Calibri" pitchFamily="34" charset="0"/>
                        </a:rPr>
                        <a:t>Time (1)</a:t>
                      </a:r>
                    </a:p>
                  </a:txBody>
                  <a:tcPr/>
                </a:tc>
                <a:tc>
                  <a:txBody>
                    <a:bodyPr/>
                    <a:lstStyle/>
                    <a:p>
                      <a:pPr marL="285750" indent="-285750">
                        <a:spcBef>
                          <a:spcPts val="0"/>
                        </a:spcBef>
                        <a:buFont typeface="Wingdings" panose="05000000000000000000" pitchFamily="2" charset="2"/>
                        <a:buChar char="§"/>
                      </a:pPr>
                      <a:r>
                        <a:rPr lang="bs-Latn-BA" sz="1800" dirty="0">
                          <a:latin typeface="Calibri" pitchFamily="34" charset="0"/>
                        </a:rPr>
                        <a:t>EURAMET (14)</a:t>
                      </a:r>
                    </a:p>
                    <a:p>
                      <a:pPr marL="285750" indent="-285750">
                        <a:spcBef>
                          <a:spcPts val="0"/>
                        </a:spcBef>
                        <a:buFont typeface="Wingdings" panose="05000000000000000000" pitchFamily="2" charset="2"/>
                        <a:buChar char="§"/>
                      </a:pPr>
                      <a:r>
                        <a:rPr lang="bs-Latn-BA" sz="1800" dirty="0">
                          <a:latin typeface="Calibri" pitchFamily="34" charset="0"/>
                        </a:rPr>
                        <a:t>COOMET (3)</a:t>
                      </a:r>
                    </a:p>
                    <a:p>
                      <a:pPr marL="285750" indent="-285750">
                        <a:spcBef>
                          <a:spcPts val="0"/>
                        </a:spcBef>
                        <a:buFont typeface="Wingdings" panose="05000000000000000000" pitchFamily="2" charset="2"/>
                        <a:buChar char="§"/>
                      </a:pPr>
                      <a:r>
                        <a:rPr lang="bs-Latn-BA" sz="1800" dirty="0">
                          <a:latin typeface="Calibri" pitchFamily="34" charset="0"/>
                        </a:rPr>
                        <a:t>GULFMET (2)</a:t>
                      </a:r>
                    </a:p>
                    <a:p>
                      <a:pPr marL="285750" indent="-285750">
                        <a:spcBef>
                          <a:spcPts val="0"/>
                        </a:spcBef>
                        <a:buFont typeface="Wingdings" panose="05000000000000000000" pitchFamily="2" charset="2"/>
                        <a:buChar char="§"/>
                      </a:pPr>
                      <a:r>
                        <a:rPr lang="bs-Latn-BA" sz="1800" dirty="0">
                          <a:latin typeface="Calibri" pitchFamily="34" charset="0"/>
                        </a:rPr>
                        <a:t>CCTF (1)</a:t>
                      </a:r>
                    </a:p>
                    <a:p>
                      <a:endParaRPr lang="bs-Latn-BA" sz="1600" dirty="0">
                        <a:latin typeface="Calibri" pitchFamily="34" charset="0"/>
                      </a:endParaRPr>
                    </a:p>
                  </a:txBody>
                  <a:tcPr/>
                </a:tc>
              </a:tr>
            </a:tbl>
          </a:graphicData>
        </a:graphic>
      </p:graphicFrame>
    </p:spTree>
    <p:extLst>
      <p:ext uri="{BB962C8B-B14F-4D97-AF65-F5344CB8AC3E}">
        <p14:creationId xmlns:p14="http://schemas.microsoft.com/office/powerpoint/2010/main" val="35126949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 y="439389"/>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Further development of IMBIH capabilities</a:t>
            </a:r>
          </a:p>
        </p:txBody>
      </p:sp>
      <p:sp>
        <p:nvSpPr>
          <p:cNvPr id="7" name="TextBox 6"/>
          <p:cNvSpPr txBox="1"/>
          <p:nvPr/>
        </p:nvSpPr>
        <p:spPr>
          <a:xfrm>
            <a:off x="321624" y="1415061"/>
            <a:ext cx="3689659" cy="4893647"/>
          </a:xfrm>
          <a:prstGeom prst="rect">
            <a:avLst/>
          </a:prstGeom>
          <a:noFill/>
        </p:spPr>
        <p:txBody>
          <a:bodyPr wrap="square" rtlCol="0">
            <a:spAutoFit/>
          </a:bodyPr>
          <a:lstStyle/>
          <a:p>
            <a:pPr lvl="0" algn="just" fontAlgn="auto">
              <a:spcBef>
                <a:spcPct val="20000"/>
              </a:spcBef>
              <a:spcAft>
                <a:spcPts val="0"/>
              </a:spcAft>
              <a:buSzPct val="80000"/>
            </a:pPr>
            <a:r>
              <a:rPr lang="en-US" sz="2000" dirty="0" smtClean="0">
                <a:solidFill>
                  <a:srgbClr val="193B7F"/>
                </a:solidFill>
                <a:latin typeface="Calibri"/>
              </a:rPr>
              <a:t>Bosnia &amp; Herzegovina became a member country of the European Metrology Research Program (EMRP) in  March 2013. </a:t>
            </a:r>
          </a:p>
          <a:p>
            <a:pPr lvl="0" algn="just" fontAlgn="auto">
              <a:spcBef>
                <a:spcPct val="20000"/>
              </a:spcBef>
              <a:spcAft>
                <a:spcPts val="0"/>
              </a:spcAft>
              <a:buSzPct val="80000"/>
            </a:pPr>
            <a:r>
              <a:rPr lang="en-US" sz="2000" dirty="0" smtClean="0">
                <a:solidFill>
                  <a:srgbClr val="193B7F"/>
                </a:solidFill>
                <a:latin typeface="Calibri"/>
              </a:rPr>
              <a:t>This allows active participation in the latest </a:t>
            </a:r>
            <a:r>
              <a:rPr lang="en-US" sz="2000" i="1" dirty="0" smtClean="0">
                <a:solidFill>
                  <a:srgbClr val="193B7F"/>
                </a:solidFill>
                <a:latin typeface="Calibri"/>
              </a:rPr>
              <a:t>state-of-the-art</a:t>
            </a:r>
            <a:r>
              <a:rPr lang="en-US" sz="2000" dirty="0" smtClean="0">
                <a:solidFill>
                  <a:srgbClr val="193B7F"/>
                </a:solidFill>
                <a:latin typeface="Calibri"/>
              </a:rPr>
              <a:t> metrology research projects. </a:t>
            </a:r>
          </a:p>
          <a:p>
            <a:pPr lvl="0" algn="just" fontAlgn="auto">
              <a:spcBef>
                <a:spcPct val="20000"/>
              </a:spcBef>
              <a:spcAft>
                <a:spcPts val="0"/>
              </a:spcAft>
              <a:buSzPct val="80000"/>
            </a:pPr>
            <a:r>
              <a:rPr lang="en-US" sz="2000" dirty="0" smtClean="0">
                <a:solidFill>
                  <a:srgbClr val="193B7F"/>
                </a:solidFill>
                <a:latin typeface="Calibri"/>
              </a:rPr>
              <a:t>IMBIH‘s scientists took part in JRP project as RMG in different NMIs in duration of about 60 months from 2013 till now.</a:t>
            </a:r>
          </a:p>
          <a:p>
            <a:pPr lvl="0" algn="just" fontAlgn="auto">
              <a:spcBef>
                <a:spcPct val="20000"/>
              </a:spcBef>
              <a:spcAft>
                <a:spcPts val="0"/>
              </a:spcAft>
              <a:buSzPct val="80000"/>
            </a:pPr>
            <a:r>
              <a:rPr lang="en-US" sz="2000" dirty="0" smtClean="0">
                <a:solidFill>
                  <a:srgbClr val="193B7F"/>
                </a:solidFill>
                <a:latin typeface="Calibri"/>
              </a:rPr>
              <a:t>So far, IMBIH has taken part in 16 projects within energy, industry, environment and potential research call</a:t>
            </a:r>
            <a:r>
              <a:rPr lang="en-US" sz="1600" dirty="0" smtClean="0">
                <a:solidFill>
                  <a:srgbClr val="193B7F"/>
                </a:solidFill>
                <a:latin typeface="Calibri"/>
              </a:rPr>
              <a:t>.</a:t>
            </a:r>
            <a:endParaRPr lang="en-US" sz="1600" dirty="0">
              <a:solidFill>
                <a:srgbClr val="193B7F"/>
              </a:solidFill>
              <a:latin typeface="Calibri"/>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6500" y="1761609"/>
            <a:ext cx="5506181" cy="42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75019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 y="232355"/>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Further development of IMBIH capabilities</a:t>
            </a:r>
          </a:p>
        </p:txBody>
      </p:sp>
      <p:sp>
        <p:nvSpPr>
          <p:cNvPr id="7" name="TextBox 6"/>
          <p:cNvSpPr txBox="1"/>
          <p:nvPr/>
        </p:nvSpPr>
        <p:spPr>
          <a:xfrm>
            <a:off x="321623" y="873125"/>
            <a:ext cx="9141553" cy="5940088"/>
          </a:xfrm>
          <a:prstGeom prst="rect">
            <a:avLst/>
          </a:prstGeom>
          <a:noFill/>
        </p:spPr>
        <p:txBody>
          <a:bodyPr wrap="square" rtlCol="0">
            <a:spAutoFit/>
          </a:bodyPr>
          <a:lstStyle/>
          <a:p>
            <a:pPr lvl="0" algn="just" fontAlgn="auto">
              <a:spcBef>
                <a:spcPts val="0"/>
              </a:spcBef>
              <a:spcAft>
                <a:spcPts val="0"/>
              </a:spcAft>
              <a:buSzPct val="80000"/>
            </a:pPr>
            <a:r>
              <a:rPr lang="bs-Latn-BA" sz="2000" b="1" dirty="0">
                <a:solidFill>
                  <a:srgbClr val="193B7F"/>
                </a:solidFill>
                <a:latin typeface="Calibri"/>
              </a:rPr>
              <a:t>IMBIH participation on research projects from 2014-201</a:t>
            </a:r>
            <a:r>
              <a:rPr lang="en-US" sz="2000" b="1" dirty="0">
                <a:solidFill>
                  <a:srgbClr val="193B7F"/>
                </a:solidFill>
                <a:latin typeface="Calibri"/>
              </a:rPr>
              <a:t>7</a:t>
            </a:r>
            <a:endParaRPr lang="bs-Latn-BA" sz="2000" b="1" dirty="0">
              <a:solidFill>
                <a:srgbClr val="193B7F"/>
              </a:solidFill>
              <a:latin typeface="Calibri"/>
            </a:endParaRPr>
          </a:p>
          <a:p>
            <a:pPr marL="342900" lvl="0" indent="-342900" algn="just" fontAlgn="auto">
              <a:spcBef>
                <a:spcPts val="0"/>
              </a:spcBef>
              <a:spcAft>
                <a:spcPts val="0"/>
              </a:spcAft>
              <a:buSzPct val="80000"/>
              <a:buFont typeface="Wingdings" panose="05000000000000000000" pitchFamily="2" charset="2"/>
              <a:buChar char="§"/>
            </a:pPr>
            <a:r>
              <a:rPr lang="en-GB" sz="2000" b="1" dirty="0">
                <a:solidFill>
                  <a:srgbClr val="193B7F"/>
                </a:solidFill>
                <a:latin typeface="Calibri"/>
              </a:rPr>
              <a:t>EMRP – European Metrology Research Programme</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ENV58</a:t>
            </a:r>
            <a:r>
              <a:rPr lang="bs-Latn-BA" sz="2000" b="1" dirty="0">
                <a:solidFill>
                  <a:srgbClr val="193B7F"/>
                </a:solidFill>
                <a:latin typeface="Calibri"/>
              </a:rPr>
              <a:t> </a:t>
            </a:r>
            <a:r>
              <a:rPr lang="en-GB" sz="2000" dirty="0">
                <a:solidFill>
                  <a:srgbClr val="193B7F"/>
                </a:solidFill>
                <a:latin typeface="Calibri"/>
              </a:rPr>
              <a:t>MeteoMet2</a:t>
            </a:r>
            <a:r>
              <a:rPr lang="bs-Latn-BA" sz="2000" dirty="0">
                <a:solidFill>
                  <a:srgbClr val="193B7F"/>
                </a:solidFill>
                <a:latin typeface="Calibri"/>
              </a:rPr>
              <a:t> M</a:t>
            </a:r>
            <a:r>
              <a:rPr lang="en-GB" sz="2000" dirty="0" err="1">
                <a:solidFill>
                  <a:srgbClr val="193B7F"/>
                </a:solidFill>
                <a:latin typeface="Calibri"/>
              </a:rPr>
              <a:t>etrology</a:t>
            </a:r>
            <a:r>
              <a:rPr lang="en-GB" sz="2000" dirty="0">
                <a:solidFill>
                  <a:srgbClr val="193B7F"/>
                </a:solidFill>
                <a:latin typeface="Calibri"/>
              </a:rPr>
              <a:t> for essential climate variables</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ENG52</a:t>
            </a:r>
            <a:r>
              <a:rPr lang="bs-Latn-BA" sz="2000" b="1" dirty="0">
                <a:solidFill>
                  <a:srgbClr val="193B7F"/>
                </a:solidFill>
                <a:latin typeface="Calibri"/>
              </a:rPr>
              <a:t> </a:t>
            </a:r>
            <a:r>
              <a:rPr lang="en-GB" sz="2000" dirty="0">
                <a:solidFill>
                  <a:srgbClr val="193B7F"/>
                </a:solidFill>
                <a:latin typeface="Calibri"/>
              </a:rPr>
              <a:t>Smart Grid II Measurement tools for Smart Grid stability and quality</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ENG54</a:t>
            </a:r>
            <a:r>
              <a:rPr lang="bs-Latn-BA" sz="2000" b="1" dirty="0">
                <a:solidFill>
                  <a:srgbClr val="193B7F"/>
                </a:solidFill>
                <a:latin typeface="Calibri"/>
              </a:rPr>
              <a:t> </a:t>
            </a:r>
            <a:r>
              <a:rPr lang="en-GB" sz="2000" dirty="0">
                <a:solidFill>
                  <a:srgbClr val="193B7F"/>
                </a:solidFill>
                <a:latin typeface="Calibri"/>
              </a:rPr>
              <a:t>Metrology for biogas</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ENG59</a:t>
            </a:r>
            <a:r>
              <a:rPr lang="bs-Latn-BA" sz="2000" b="1" dirty="0">
                <a:solidFill>
                  <a:srgbClr val="193B7F"/>
                </a:solidFill>
                <a:latin typeface="Calibri"/>
              </a:rPr>
              <a:t> </a:t>
            </a:r>
            <a:r>
              <a:rPr lang="en-GB" sz="2000" dirty="0">
                <a:solidFill>
                  <a:srgbClr val="193B7F"/>
                </a:solidFill>
                <a:latin typeface="Calibri"/>
              </a:rPr>
              <a:t>NNL Sensor development and calibration method for non-Newtonian fluids</a:t>
            </a:r>
            <a:endParaRPr lang="bs-Latn-BA" sz="2000" dirty="0">
              <a:solidFill>
                <a:srgbClr val="193B7F"/>
              </a:solidFill>
              <a:latin typeface="Calibri"/>
            </a:endParaRPr>
          </a:p>
          <a:p>
            <a:pPr marL="342900" lvl="0" indent="-342900" algn="just" fontAlgn="auto">
              <a:spcBef>
                <a:spcPts val="0"/>
              </a:spcBef>
              <a:spcAft>
                <a:spcPts val="0"/>
              </a:spcAft>
              <a:buSzPct val="80000"/>
              <a:buFont typeface="Wingdings" panose="05000000000000000000" pitchFamily="2" charset="2"/>
              <a:buChar char="§"/>
            </a:pPr>
            <a:r>
              <a:rPr lang="en-GB" sz="2000" b="1" dirty="0">
                <a:solidFill>
                  <a:srgbClr val="193B7F"/>
                </a:solidFill>
                <a:latin typeface="Calibri"/>
              </a:rPr>
              <a:t>EMPIR – European Metrology Programme for Innovation and Research</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14RPT02 </a:t>
            </a:r>
            <a:r>
              <a:rPr lang="en-GB" sz="2000" dirty="0" err="1">
                <a:solidFill>
                  <a:srgbClr val="193B7F"/>
                </a:solidFill>
                <a:latin typeface="Calibri"/>
              </a:rPr>
              <a:t>AWICal</a:t>
            </a:r>
            <a:r>
              <a:rPr lang="en-GB" sz="2000" dirty="0">
                <a:solidFill>
                  <a:srgbClr val="193B7F"/>
                </a:solidFill>
                <a:latin typeface="Calibri"/>
              </a:rPr>
              <a:t> Traceable calibration of automatic weighing instruments </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14RPT03</a:t>
            </a:r>
            <a:r>
              <a:rPr lang="bs-Latn-BA" sz="2000" b="1" dirty="0">
                <a:solidFill>
                  <a:srgbClr val="193B7F"/>
                </a:solidFill>
                <a:latin typeface="Calibri"/>
              </a:rPr>
              <a:t> </a:t>
            </a:r>
            <a:r>
              <a:rPr lang="en-GB" sz="2000" dirty="0">
                <a:solidFill>
                  <a:srgbClr val="193B7F"/>
                </a:solidFill>
                <a:latin typeface="Calibri"/>
              </a:rPr>
              <a:t>ENVCRM       Matrix reference materials for environmental analysis</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14RPT04 </a:t>
            </a:r>
            <a:r>
              <a:rPr lang="en-GB" sz="2000" dirty="0">
                <a:solidFill>
                  <a:srgbClr val="193B7F"/>
                </a:solidFill>
                <a:latin typeface="Calibri"/>
              </a:rPr>
              <a:t>ABSORB        Absorbed dose in water and air</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14RPT05</a:t>
            </a:r>
            <a:r>
              <a:rPr lang="en-GB" sz="2000" dirty="0">
                <a:solidFill>
                  <a:srgbClr val="193B7F"/>
                </a:solidFill>
                <a:latin typeface="Calibri"/>
              </a:rPr>
              <a:t> EURA-THERMAL Developing traceable capabilities in thermal metrology</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15RPT03</a:t>
            </a:r>
            <a:r>
              <a:rPr lang="bs-Latn-BA" sz="2000" b="1" dirty="0">
                <a:solidFill>
                  <a:srgbClr val="193B7F"/>
                </a:solidFill>
                <a:latin typeface="Calibri"/>
              </a:rPr>
              <a:t> </a:t>
            </a:r>
            <a:r>
              <a:rPr lang="en-GB" sz="2000" dirty="0">
                <a:solidFill>
                  <a:srgbClr val="193B7F"/>
                </a:solidFill>
                <a:latin typeface="Calibri"/>
              </a:rPr>
              <a:t>HUMEA  research capabilities in humidity measurement </a:t>
            </a:r>
            <a:r>
              <a:rPr lang="en-GB" sz="2000" b="1" dirty="0">
                <a:solidFill>
                  <a:srgbClr val="193B7F"/>
                </a:solidFill>
                <a:latin typeface="Calibri"/>
              </a:rPr>
              <a:t>(</a:t>
            </a:r>
            <a:r>
              <a:rPr lang="en-GB" sz="2000" b="1" dirty="0" err="1">
                <a:solidFill>
                  <a:srgbClr val="193B7F"/>
                </a:solidFill>
                <a:latin typeface="Calibri"/>
              </a:rPr>
              <a:t>IMBiH</a:t>
            </a:r>
            <a:r>
              <a:rPr lang="en-GB" sz="2000" b="1" dirty="0">
                <a:solidFill>
                  <a:srgbClr val="193B7F"/>
                </a:solidFill>
                <a:latin typeface="Calibri"/>
              </a:rPr>
              <a:t> Coordinator)</a:t>
            </a:r>
            <a:endParaRPr lang="bs-Latn-BA" sz="2000" b="1"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15RPT04 </a:t>
            </a:r>
            <a:r>
              <a:rPr lang="en-GB" sz="2000" dirty="0">
                <a:solidFill>
                  <a:srgbClr val="193B7F"/>
                </a:solidFill>
                <a:latin typeface="Calibri"/>
              </a:rPr>
              <a:t>Trace PQM     Traceability routes for electrical power quality measurements</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JRP-g03</a:t>
            </a:r>
            <a:r>
              <a:rPr lang="bs-Latn-BA" sz="2000" b="1" dirty="0">
                <a:solidFill>
                  <a:srgbClr val="193B7F"/>
                </a:solidFill>
                <a:latin typeface="Calibri"/>
              </a:rPr>
              <a:t> </a:t>
            </a:r>
            <a:r>
              <a:rPr lang="en-GB" sz="2000" dirty="0">
                <a:solidFill>
                  <a:srgbClr val="193B7F"/>
                </a:solidFill>
                <a:latin typeface="Calibri"/>
              </a:rPr>
              <a:t>Metrology for </a:t>
            </a:r>
            <a:r>
              <a:rPr lang="en-GB" sz="2000" dirty="0" err="1">
                <a:solidFill>
                  <a:srgbClr val="193B7F"/>
                </a:solidFill>
                <a:latin typeface="Calibri"/>
              </a:rPr>
              <a:t>biomethane</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JRP-r02</a:t>
            </a:r>
            <a:r>
              <a:rPr lang="bs-Latn-BA" sz="2000" b="1" dirty="0">
                <a:solidFill>
                  <a:srgbClr val="193B7F"/>
                </a:solidFill>
                <a:latin typeface="Calibri"/>
              </a:rPr>
              <a:t> </a:t>
            </a:r>
            <a:r>
              <a:rPr lang="en-GB" sz="2000" dirty="0">
                <a:solidFill>
                  <a:srgbClr val="193B7F"/>
                </a:solidFill>
                <a:latin typeface="Calibri"/>
              </a:rPr>
              <a:t>Certified forensic alcohol reference materials</a:t>
            </a:r>
            <a:endParaRPr lang="bs-Latn-BA" sz="2000" dirty="0">
              <a:solidFill>
                <a:srgbClr val="193B7F"/>
              </a:solidFill>
              <a:latin typeface="Calibri"/>
            </a:endParaRPr>
          </a:p>
        </p:txBody>
      </p:sp>
    </p:spTree>
    <p:extLst>
      <p:ext uri="{BB962C8B-B14F-4D97-AF65-F5344CB8AC3E}">
        <p14:creationId xmlns:p14="http://schemas.microsoft.com/office/powerpoint/2010/main" val="16609274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35872"/>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Further development of IMBIH capabilities</a:t>
            </a:r>
          </a:p>
        </p:txBody>
      </p:sp>
      <p:sp>
        <p:nvSpPr>
          <p:cNvPr id="7" name="TextBox 6"/>
          <p:cNvSpPr txBox="1"/>
          <p:nvPr/>
        </p:nvSpPr>
        <p:spPr>
          <a:xfrm>
            <a:off x="321623" y="1088786"/>
            <a:ext cx="9141553" cy="5293757"/>
          </a:xfrm>
          <a:prstGeom prst="rect">
            <a:avLst/>
          </a:prstGeom>
          <a:noFill/>
        </p:spPr>
        <p:txBody>
          <a:bodyPr wrap="square" rtlCol="0">
            <a:spAutoFit/>
          </a:bodyPr>
          <a:lstStyle/>
          <a:p>
            <a:pPr lvl="0" algn="just" fontAlgn="auto">
              <a:spcBef>
                <a:spcPts val="0"/>
              </a:spcBef>
              <a:spcAft>
                <a:spcPts val="0"/>
              </a:spcAft>
              <a:buSzPct val="80000"/>
            </a:pPr>
            <a:r>
              <a:rPr lang="bs-Latn-BA" sz="2000" b="1" dirty="0">
                <a:solidFill>
                  <a:srgbClr val="193B7F"/>
                </a:solidFill>
                <a:latin typeface="Calibri"/>
              </a:rPr>
              <a:t>IMBIH participation on research projects </a:t>
            </a:r>
            <a:r>
              <a:rPr lang="en-US" sz="2000" b="1" dirty="0">
                <a:solidFill>
                  <a:srgbClr val="193B7F"/>
                </a:solidFill>
                <a:latin typeface="Calibri"/>
              </a:rPr>
              <a:t>in </a:t>
            </a:r>
            <a:r>
              <a:rPr lang="bs-Latn-BA" sz="2000" b="1" dirty="0">
                <a:solidFill>
                  <a:srgbClr val="193B7F"/>
                </a:solidFill>
                <a:latin typeface="Calibri"/>
              </a:rPr>
              <a:t>201</a:t>
            </a:r>
            <a:r>
              <a:rPr lang="en-US" sz="2000" b="1" dirty="0">
                <a:solidFill>
                  <a:srgbClr val="193B7F"/>
                </a:solidFill>
                <a:latin typeface="Calibri"/>
              </a:rPr>
              <a:t>8</a:t>
            </a:r>
            <a:endParaRPr lang="bs-Latn-BA" sz="2000" b="1" dirty="0">
              <a:solidFill>
                <a:srgbClr val="193B7F"/>
              </a:solidFill>
              <a:latin typeface="Calibri"/>
            </a:endParaRPr>
          </a:p>
          <a:p>
            <a:pPr marL="342900" lvl="0" indent="-342900" algn="just" fontAlgn="auto">
              <a:spcBef>
                <a:spcPts val="0"/>
              </a:spcBef>
              <a:spcAft>
                <a:spcPts val="0"/>
              </a:spcAft>
              <a:buSzPct val="80000"/>
              <a:buFont typeface="Wingdings" panose="05000000000000000000" pitchFamily="2" charset="2"/>
              <a:buChar char="§"/>
            </a:pPr>
            <a:r>
              <a:rPr lang="en-GB" sz="2000" b="1" dirty="0">
                <a:solidFill>
                  <a:srgbClr val="193B7F"/>
                </a:solidFill>
                <a:latin typeface="Calibri"/>
              </a:rPr>
              <a:t>EMPIR – European Metrology Programme for Innovation and Research</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17RPT01</a:t>
            </a:r>
            <a:r>
              <a:rPr lang="bs-Latn-BA" sz="2000" b="1" dirty="0">
                <a:solidFill>
                  <a:srgbClr val="193B7F"/>
                </a:solidFill>
                <a:latin typeface="Calibri"/>
              </a:rPr>
              <a:t> </a:t>
            </a:r>
            <a:r>
              <a:rPr lang="en-US" sz="2000" dirty="0">
                <a:solidFill>
                  <a:srgbClr val="193B7F"/>
                </a:solidFill>
                <a:latin typeface="Calibri"/>
              </a:rPr>
              <a:t>Research capabilities for radiation protection dosimeters </a:t>
            </a:r>
            <a:r>
              <a:rPr lang="en-GB" sz="2000" b="1" dirty="0">
                <a:solidFill>
                  <a:srgbClr val="193B7F"/>
                </a:solidFill>
                <a:latin typeface="Calibri"/>
              </a:rPr>
              <a:t>(</a:t>
            </a:r>
            <a:r>
              <a:rPr lang="en-GB" sz="2000" b="1" dirty="0" err="1">
                <a:solidFill>
                  <a:srgbClr val="193B7F"/>
                </a:solidFill>
                <a:latin typeface="Calibri"/>
              </a:rPr>
              <a:t>IMBiH</a:t>
            </a:r>
            <a:r>
              <a:rPr lang="en-GB" sz="2000" b="1" dirty="0">
                <a:solidFill>
                  <a:srgbClr val="193B7F"/>
                </a:solidFill>
                <a:latin typeface="Calibri"/>
              </a:rPr>
              <a:t> Coordinator)</a:t>
            </a:r>
            <a:endParaRPr lang="bs-Latn-BA" sz="2000" b="1"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17RPT02 </a:t>
            </a:r>
            <a:r>
              <a:rPr lang="en-US" sz="2000" dirty="0" err="1">
                <a:solidFill>
                  <a:srgbClr val="193B7F"/>
                </a:solidFill>
                <a:latin typeface="Calibri"/>
              </a:rPr>
              <a:t>RhoLiq</a:t>
            </a:r>
            <a:r>
              <a:rPr lang="en-US" sz="2000" dirty="0">
                <a:solidFill>
                  <a:srgbClr val="193B7F"/>
                </a:solidFill>
                <a:latin typeface="Calibri"/>
              </a:rPr>
              <a:t> Establishing traceability for liquid density measurements</a:t>
            </a:r>
            <a:endParaRPr lang="bs-Latn-BA"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17IND12</a:t>
            </a:r>
            <a:r>
              <a:rPr lang="bs-Latn-BA" sz="2000" b="1" dirty="0">
                <a:solidFill>
                  <a:srgbClr val="193B7F"/>
                </a:solidFill>
                <a:latin typeface="Calibri"/>
              </a:rPr>
              <a:t> </a:t>
            </a:r>
            <a:r>
              <a:rPr lang="en-US" sz="2000" dirty="0">
                <a:solidFill>
                  <a:srgbClr val="193B7F"/>
                </a:solidFill>
                <a:latin typeface="Calibri"/>
              </a:rPr>
              <a:t>Metrology for the Factory of the Future </a:t>
            </a: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17NRM05</a:t>
            </a:r>
            <a:r>
              <a:rPr lang="bs-Latn-BA" sz="2000" b="1" dirty="0">
                <a:solidFill>
                  <a:srgbClr val="193B7F"/>
                </a:solidFill>
                <a:latin typeface="Calibri"/>
              </a:rPr>
              <a:t> </a:t>
            </a:r>
            <a:r>
              <a:rPr lang="en-GB" sz="2000" dirty="0">
                <a:solidFill>
                  <a:srgbClr val="193B7F"/>
                </a:solidFill>
                <a:latin typeface="Calibri"/>
              </a:rPr>
              <a:t>Advancing measurement uncertainty </a:t>
            </a:r>
            <a:endParaRPr lang="en-US" sz="2000" dirty="0">
              <a:solidFill>
                <a:srgbClr val="193B7F"/>
              </a:solidFill>
              <a:latin typeface="Calibri"/>
            </a:endParaRPr>
          </a:p>
          <a:p>
            <a:pPr marL="742950" lvl="1" indent="-285750" algn="just" fontAlgn="auto">
              <a:spcBef>
                <a:spcPts val="0"/>
              </a:spcBef>
              <a:spcAft>
                <a:spcPts val="0"/>
              </a:spcAft>
              <a:buFont typeface="Arial" panose="020B0604020202020204" pitchFamily="34" charset="0"/>
              <a:buChar char="–"/>
            </a:pPr>
            <a:endParaRPr lang="en-US" sz="2000" dirty="0">
              <a:solidFill>
                <a:srgbClr val="193B7F"/>
              </a:solidFill>
              <a:latin typeface="Calibri"/>
            </a:endParaRPr>
          </a:p>
          <a:p>
            <a:pPr lvl="0" algn="just" fontAlgn="auto">
              <a:spcBef>
                <a:spcPts val="0"/>
              </a:spcBef>
              <a:spcAft>
                <a:spcPts val="0"/>
              </a:spcAft>
              <a:buSzPct val="80000"/>
            </a:pPr>
            <a:r>
              <a:rPr lang="bs-Latn-BA" sz="2000" b="1" dirty="0">
                <a:solidFill>
                  <a:srgbClr val="193B7F"/>
                </a:solidFill>
                <a:latin typeface="Calibri"/>
              </a:rPr>
              <a:t>IMBIH participation on </a:t>
            </a:r>
            <a:r>
              <a:rPr lang="en-US" sz="2000" b="1" dirty="0">
                <a:solidFill>
                  <a:srgbClr val="193B7F"/>
                </a:solidFill>
                <a:latin typeface="Calibri"/>
              </a:rPr>
              <a:t>European Metrology Networks in </a:t>
            </a:r>
            <a:r>
              <a:rPr lang="bs-Latn-BA" sz="2000" b="1" dirty="0">
                <a:solidFill>
                  <a:srgbClr val="193B7F"/>
                </a:solidFill>
                <a:latin typeface="Calibri"/>
              </a:rPr>
              <a:t>201</a:t>
            </a:r>
            <a:r>
              <a:rPr lang="en-US" sz="2000" b="1" dirty="0">
                <a:solidFill>
                  <a:srgbClr val="193B7F"/>
                </a:solidFill>
                <a:latin typeface="Calibri"/>
              </a:rPr>
              <a:t>8</a:t>
            </a: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MATHMET</a:t>
            </a:r>
            <a:r>
              <a:rPr lang="en-US" sz="2000" b="1" dirty="0">
                <a:solidFill>
                  <a:srgbClr val="193B7F"/>
                </a:solidFill>
                <a:latin typeface="Calibri"/>
              </a:rPr>
              <a:t> </a:t>
            </a:r>
            <a:r>
              <a:rPr lang="en-US" sz="2000" dirty="0">
                <a:solidFill>
                  <a:srgbClr val="193B7F"/>
                </a:solidFill>
                <a:latin typeface="Calibri"/>
              </a:rPr>
              <a:t>(participants: </a:t>
            </a:r>
            <a:r>
              <a:rPr lang="en-US" sz="2000" b="1" dirty="0">
                <a:solidFill>
                  <a:srgbClr val="193B7F"/>
                </a:solidFill>
                <a:latin typeface="Calibri"/>
              </a:rPr>
              <a:t>BA</a:t>
            </a:r>
            <a:r>
              <a:rPr lang="en-US" sz="2000" dirty="0">
                <a:solidFill>
                  <a:srgbClr val="193B7F"/>
                </a:solidFill>
                <a:latin typeface="Calibri"/>
              </a:rPr>
              <a:t>, IT, PT, FR, GB, DE, SE, PL, BE, IT)</a:t>
            </a:r>
          </a:p>
          <a:p>
            <a:pPr marL="742950" lvl="1" indent="-285750" algn="just" fontAlgn="auto">
              <a:spcBef>
                <a:spcPts val="0"/>
              </a:spcBef>
              <a:spcAft>
                <a:spcPts val="0"/>
              </a:spcAft>
              <a:buFont typeface="Arial" panose="020B0604020202020204" pitchFamily="34" charset="0"/>
              <a:buChar char="–"/>
            </a:pPr>
            <a:r>
              <a:rPr lang="en-US" sz="2000" b="1" dirty="0">
                <a:solidFill>
                  <a:srgbClr val="193B7F"/>
                </a:solidFill>
                <a:latin typeface="Calibri"/>
              </a:rPr>
              <a:t>Digitalization</a:t>
            </a:r>
            <a:r>
              <a:rPr lang="en-US" sz="2000" dirty="0">
                <a:solidFill>
                  <a:srgbClr val="193B7F"/>
                </a:solidFill>
                <a:latin typeface="Calibri"/>
              </a:rPr>
              <a:t> (participants: </a:t>
            </a:r>
            <a:r>
              <a:rPr lang="sv-SE" sz="2000" dirty="0">
                <a:solidFill>
                  <a:srgbClr val="193B7F"/>
                </a:solidFill>
                <a:latin typeface="Calibri"/>
              </a:rPr>
              <a:t>DE, </a:t>
            </a:r>
            <a:r>
              <a:rPr lang="sv-SE" sz="2000" b="1" dirty="0">
                <a:solidFill>
                  <a:srgbClr val="193B7F"/>
                </a:solidFill>
                <a:latin typeface="Calibri"/>
              </a:rPr>
              <a:t>BA</a:t>
            </a:r>
            <a:r>
              <a:rPr lang="sv-SE" sz="2000" dirty="0">
                <a:solidFill>
                  <a:srgbClr val="193B7F"/>
                </a:solidFill>
                <a:latin typeface="Calibri"/>
              </a:rPr>
              <a:t>, CH, FI, FR, IT, NL</a:t>
            </a:r>
            <a:r>
              <a:rPr lang="en-US" sz="2000" dirty="0">
                <a:solidFill>
                  <a:srgbClr val="193B7F"/>
                </a:solidFill>
                <a:latin typeface="Calibri"/>
              </a:rPr>
              <a:t>)</a:t>
            </a:r>
          </a:p>
          <a:p>
            <a:pPr marL="742950" lvl="1" indent="-285750" algn="just" fontAlgn="auto">
              <a:spcBef>
                <a:spcPts val="0"/>
              </a:spcBef>
              <a:spcAft>
                <a:spcPts val="0"/>
              </a:spcAft>
              <a:buFont typeface="Arial" panose="020B0604020202020204" pitchFamily="34" charset="0"/>
              <a:buChar char="–"/>
            </a:pPr>
            <a:r>
              <a:rPr lang="en-GB" sz="2000" b="1" dirty="0">
                <a:solidFill>
                  <a:srgbClr val="193B7F"/>
                </a:solidFill>
                <a:latin typeface="Calibri"/>
              </a:rPr>
              <a:t>Energy Gases</a:t>
            </a:r>
            <a:r>
              <a:rPr lang="bs-Latn-BA" sz="2000" b="1" dirty="0">
                <a:solidFill>
                  <a:srgbClr val="193B7F"/>
                </a:solidFill>
                <a:latin typeface="Calibri"/>
              </a:rPr>
              <a:t> </a:t>
            </a:r>
            <a:r>
              <a:rPr lang="en-US" sz="2000" dirty="0">
                <a:solidFill>
                  <a:srgbClr val="193B7F"/>
                </a:solidFill>
                <a:latin typeface="Calibri"/>
              </a:rPr>
              <a:t>(participants: </a:t>
            </a:r>
            <a:r>
              <a:rPr lang="es-ES" sz="2000" dirty="0">
                <a:solidFill>
                  <a:srgbClr val="193B7F"/>
                </a:solidFill>
                <a:latin typeface="Calibri"/>
              </a:rPr>
              <a:t>NL, GB, FI, FR, PL, </a:t>
            </a:r>
            <a:r>
              <a:rPr lang="es-ES" sz="2000" b="1" dirty="0">
                <a:solidFill>
                  <a:srgbClr val="193B7F"/>
                </a:solidFill>
                <a:latin typeface="Calibri"/>
              </a:rPr>
              <a:t>BA</a:t>
            </a:r>
            <a:r>
              <a:rPr lang="es-ES" sz="2000" dirty="0">
                <a:solidFill>
                  <a:srgbClr val="193B7F"/>
                </a:solidFill>
                <a:latin typeface="Calibri"/>
              </a:rPr>
              <a:t>, SE, ES, DE, TR</a:t>
            </a:r>
            <a:r>
              <a:rPr lang="en-US" sz="2000" dirty="0">
                <a:solidFill>
                  <a:srgbClr val="193B7F"/>
                </a:solidFill>
                <a:latin typeface="Calibri"/>
              </a:rPr>
              <a:t>)</a:t>
            </a:r>
          </a:p>
          <a:p>
            <a:pPr marL="742950" lvl="1" indent="-285750" algn="just" fontAlgn="auto">
              <a:spcBef>
                <a:spcPts val="0"/>
              </a:spcBef>
              <a:spcAft>
                <a:spcPts val="0"/>
              </a:spcAft>
              <a:buFont typeface="Arial" panose="020B0604020202020204" pitchFamily="34" charset="0"/>
              <a:buChar char="–"/>
            </a:pPr>
            <a:r>
              <a:rPr lang="en-US" sz="2000" b="1" dirty="0">
                <a:solidFill>
                  <a:srgbClr val="193B7F"/>
                </a:solidFill>
                <a:latin typeface="Calibri"/>
              </a:rPr>
              <a:t>Smart Grids </a:t>
            </a:r>
            <a:r>
              <a:rPr lang="es-ES" sz="2000" dirty="0">
                <a:solidFill>
                  <a:srgbClr val="193B7F"/>
                </a:solidFill>
                <a:latin typeface="Calibri"/>
              </a:rPr>
              <a:t>(</a:t>
            </a:r>
            <a:r>
              <a:rPr lang="en-US" sz="2000" dirty="0">
                <a:solidFill>
                  <a:srgbClr val="193B7F"/>
                </a:solidFill>
                <a:latin typeface="Calibri"/>
              </a:rPr>
              <a:t>participants: </a:t>
            </a:r>
            <a:r>
              <a:rPr lang="es-ES" sz="2000" dirty="0">
                <a:solidFill>
                  <a:srgbClr val="193B7F"/>
                </a:solidFill>
                <a:latin typeface="Calibri"/>
              </a:rPr>
              <a:t>NL, CH, DE, NO, CZ, EE, GB, FI, FR, SI, PL, TR, </a:t>
            </a:r>
            <a:r>
              <a:rPr lang="es-ES" sz="2000" b="1" dirty="0">
                <a:solidFill>
                  <a:srgbClr val="193B7F"/>
                </a:solidFill>
                <a:latin typeface="Calibri"/>
              </a:rPr>
              <a:t>BA</a:t>
            </a:r>
            <a:r>
              <a:rPr lang="es-ES" sz="2000" dirty="0">
                <a:solidFill>
                  <a:srgbClr val="193B7F"/>
                </a:solidFill>
                <a:latin typeface="Calibri"/>
              </a:rPr>
              <a:t>, SE, ES, IT)</a:t>
            </a:r>
          </a:p>
          <a:p>
            <a:pPr marL="742950" lvl="1" indent="-285750" algn="just" fontAlgn="auto">
              <a:spcBef>
                <a:spcPts val="0"/>
              </a:spcBef>
              <a:spcAft>
                <a:spcPts val="0"/>
              </a:spcAft>
              <a:buFont typeface="Arial" panose="020B0604020202020204" pitchFamily="34" charset="0"/>
              <a:buChar char="–"/>
            </a:pPr>
            <a:r>
              <a:rPr lang="en-US" sz="2000" b="1" dirty="0">
                <a:solidFill>
                  <a:srgbClr val="193B7F"/>
                </a:solidFill>
                <a:latin typeface="Calibri"/>
              </a:rPr>
              <a:t>Metrology for meteorology and climate </a:t>
            </a:r>
            <a:r>
              <a:rPr lang="en-US" sz="2000" dirty="0">
                <a:solidFill>
                  <a:srgbClr val="193B7F"/>
                </a:solidFill>
                <a:latin typeface="Calibri"/>
              </a:rPr>
              <a:t>(participants: </a:t>
            </a:r>
            <a:r>
              <a:rPr lang="es-ES" sz="2000" dirty="0">
                <a:solidFill>
                  <a:srgbClr val="193B7F"/>
                </a:solidFill>
                <a:latin typeface="Calibri"/>
              </a:rPr>
              <a:t>ES, </a:t>
            </a:r>
            <a:r>
              <a:rPr lang="es-ES" sz="2000" b="1" dirty="0">
                <a:solidFill>
                  <a:srgbClr val="193B7F"/>
                </a:solidFill>
                <a:latin typeface="Calibri"/>
              </a:rPr>
              <a:t>BA</a:t>
            </a:r>
            <a:r>
              <a:rPr lang="es-ES" sz="2000" dirty="0">
                <a:solidFill>
                  <a:srgbClr val="193B7F"/>
                </a:solidFill>
                <a:latin typeface="Calibri"/>
              </a:rPr>
              <a:t>, BE, DE, PL</a:t>
            </a:r>
            <a:r>
              <a:rPr lang="en-US" sz="2000" dirty="0">
                <a:solidFill>
                  <a:srgbClr val="193B7F"/>
                </a:solidFill>
                <a:latin typeface="Calibri"/>
              </a:rPr>
              <a:t>)</a:t>
            </a:r>
          </a:p>
          <a:p>
            <a:pPr marL="742950" lvl="1" indent="-285750" algn="just" fontAlgn="auto">
              <a:spcBef>
                <a:spcPts val="0"/>
              </a:spcBef>
              <a:spcAft>
                <a:spcPts val="0"/>
              </a:spcAft>
              <a:buFont typeface="Arial" panose="020B0604020202020204" pitchFamily="34" charset="0"/>
              <a:buChar char="–"/>
            </a:pPr>
            <a:r>
              <a:rPr lang="en-US" sz="2000" b="1" dirty="0">
                <a:solidFill>
                  <a:srgbClr val="193B7F"/>
                </a:solidFill>
                <a:latin typeface="Calibri"/>
              </a:rPr>
              <a:t>Essential climate variables </a:t>
            </a:r>
            <a:r>
              <a:rPr lang="en-US" sz="2000" dirty="0">
                <a:solidFill>
                  <a:srgbClr val="193B7F"/>
                </a:solidFill>
                <a:latin typeface="Calibri"/>
              </a:rPr>
              <a:t>(participants: </a:t>
            </a:r>
            <a:r>
              <a:rPr lang="es-ES" sz="2000" dirty="0">
                <a:solidFill>
                  <a:srgbClr val="193B7F"/>
                </a:solidFill>
                <a:latin typeface="Calibri"/>
              </a:rPr>
              <a:t>CH, </a:t>
            </a:r>
            <a:r>
              <a:rPr lang="es-ES" sz="2000" b="1" dirty="0">
                <a:solidFill>
                  <a:srgbClr val="193B7F"/>
                </a:solidFill>
                <a:latin typeface="Calibri"/>
              </a:rPr>
              <a:t>BA</a:t>
            </a:r>
            <a:r>
              <a:rPr lang="es-ES" sz="2000" dirty="0">
                <a:solidFill>
                  <a:srgbClr val="193B7F"/>
                </a:solidFill>
                <a:latin typeface="Calibri"/>
              </a:rPr>
              <a:t>, ES, FI, FR, TR, NL</a:t>
            </a:r>
            <a:r>
              <a:rPr lang="en-US" sz="2000" dirty="0">
                <a:solidFill>
                  <a:srgbClr val="193B7F"/>
                </a:solidFill>
                <a:latin typeface="Calibri"/>
              </a:rPr>
              <a:t>)</a:t>
            </a:r>
          </a:p>
          <a:p>
            <a:pPr marL="742950" lvl="1" indent="-285750" algn="just" fontAlgn="auto">
              <a:spcBef>
                <a:spcPts val="0"/>
              </a:spcBef>
              <a:spcAft>
                <a:spcPts val="0"/>
              </a:spcAft>
              <a:buFont typeface="Arial" panose="020B0604020202020204" pitchFamily="34" charset="0"/>
              <a:buChar char="–"/>
            </a:pPr>
            <a:r>
              <a:rPr lang="en-US" sz="2000" b="1" dirty="0">
                <a:solidFill>
                  <a:srgbClr val="193B7F"/>
                </a:solidFill>
                <a:latin typeface="Calibri"/>
              </a:rPr>
              <a:t>Food Safety </a:t>
            </a:r>
            <a:r>
              <a:rPr lang="en-US" sz="2000" dirty="0">
                <a:solidFill>
                  <a:srgbClr val="193B7F"/>
                </a:solidFill>
                <a:latin typeface="Calibri"/>
              </a:rPr>
              <a:t>(participants: IT, CH, SI, PL, </a:t>
            </a:r>
            <a:r>
              <a:rPr lang="en-US" sz="2000" b="1" dirty="0">
                <a:solidFill>
                  <a:srgbClr val="193B7F"/>
                </a:solidFill>
                <a:latin typeface="Calibri"/>
              </a:rPr>
              <a:t>BA</a:t>
            </a:r>
            <a:r>
              <a:rPr lang="en-US" sz="2000" dirty="0">
                <a:solidFill>
                  <a:srgbClr val="193B7F"/>
                </a:solidFill>
                <a:latin typeface="Calibri"/>
              </a:rPr>
              <a:t>, BE, DE, IT. TR, SE)</a:t>
            </a:r>
          </a:p>
        </p:txBody>
      </p:sp>
    </p:spTree>
    <p:extLst>
      <p:ext uri="{BB962C8B-B14F-4D97-AF65-F5344CB8AC3E}">
        <p14:creationId xmlns:p14="http://schemas.microsoft.com/office/powerpoint/2010/main" val="15785681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35872"/>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Further development of IMBIH capabilities</a:t>
            </a:r>
          </a:p>
        </p:txBody>
      </p:sp>
      <p:sp>
        <p:nvSpPr>
          <p:cNvPr id="7" name="TextBox 6"/>
          <p:cNvSpPr txBox="1"/>
          <p:nvPr/>
        </p:nvSpPr>
        <p:spPr>
          <a:xfrm>
            <a:off x="321623" y="1088786"/>
            <a:ext cx="9141553" cy="707886"/>
          </a:xfrm>
          <a:prstGeom prst="rect">
            <a:avLst/>
          </a:prstGeom>
          <a:noFill/>
        </p:spPr>
        <p:txBody>
          <a:bodyPr wrap="square" rtlCol="0">
            <a:spAutoFit/>
          </a:bodyPr>
          <a:lstStyle/>
          <a:p>
            <a:pPr lvl="0" fontAlgn="auto">
              <a:spcBef>
                <a:spcPct val="20000"/>
              </a:spcBef>
              <a:spcAft>
                <a:spcPts val="0"/>
              </a:spcAft>
              <a:buSzPct val="80000"/>
            </a:pPr>
            <a:r>
              <a:rPr lang="en-GB" sz="2000" b="1" dirty="0">
                <a:solidFill>
                  <a:srgbClr val="193B7F"/>
                </a:solidFill>
                <a:latin typeface="Calibri"/>
              </a:rPr>
              <a:t>IMB</a:t>
            </a:r>
            <a:r>
              <a:rPr lang="bs-Latn-BA" sz="2000" b="1" dirty="0">
                <a:solidFill>
                  <a:srgbClr val="193B7F"/>
                </a:solidFill>
                <a:latin typeface="Calibri"/>
              </a:rPr>
              <a:t>I</a:t>
            </a:r>
            <a:r>
              <a:rPr lang="en-GB" sz="2000" b="1" dirty="0">
                <a:solidFill>
                  <a:srgbClr val="193B7F"/>
                </a:solidFill>
                <a:latin typeface="Calibri"/>
              </a:rPr>
              <a:t>H has signed </a:t>
            </a:r>
            <a:r>
              <a:rPr lang="bs-Latn-BA" sz="2000" b="1" dirty="0">
                <a:solidFill>
                  <a:srgbClr val="193B7F"/>
                </a:solidFill>
                <a:latin typeface="Calibri"/>
              </a:rPr>
              <a:t>and realizing </a:t>
            </a:r>
            <a:r>
              <a:rPr lang="en-GB" sz="2000" b="1" dirty="0">
                <a:solidFill>
                  <a:srgbClr val="193B7F"/>
                </a:solidFill>
                <a:latin typeface="Calibri"/>
              </a:rPr>
              <a:t>memorandum of understanding with a number of </a:t>
            </a:r>
            <a:r>
              <a:rPr lang="bs-Latn-BA" sz="2000" b="1" dirty="0">
                <a:solidFill>
                  <a:srgbClr val="193B7F"/>
                </a:solidFill>
                <a:latin typeface="Calibri"/>
              </a:rPr>
              <a:t>NMIs and DIs</a:t>
            </a:r>
            <a:r>
              <a:rPr lang="en-GB" sz="2000" b="1" dirty="0">
                <a:solidFill>
                  <a:srgbClr val="193B7F"/>
                </a:solidFill>
                <a:latin typeface="Calibri"/>
              </a:rPr>
              <a:t>:</a:t>
            </a:r>
            <a:endParaRPr lang="bs-Latn-BA" sz="2000" b="1" dirty="0">
              <a:solidFill>
                <a:srgbClr val="193B7F"/>
              </a:solidFill>
              <a:latin typeface="Calibri"/>
            </a:endParaRPr>
          </a:p>
        </p:txBody>
      </p:sp>
      <p:graphicFrame>
        <p:nvGraphicFramePr>
          <p:cNvPr id="4" name="Table 3"/>
          <p:cNvGraphicFramePr>
            <a:graphicFrameLocks noGrp="1"/>
          </p:cNvGraphicFramePr>
          <p:nvPr>
            <p:extLst>
              <p:ext uri="{D42A27DB-BD31-4B8C-83A1-F6EECF244321}">
                <p14:modId xmlns:p14="http://schemas.microsoft.com/office/powerpoint/2010/main" val="3767169906"/>
              </p:ext>
            </p:extLst>
          </p:nvPr>
        </p:nvGraphicFramePr>
        <p:xfrm>
          <a:off x="491705" y="2055344"/>
          <a:ext cx="8971470" cy="3845124"/>
        </p:xfrm>
        <a:graphic>
          <a:graphicData uri="http://schemas.openxmlformats.org/drawingml/2006/table">
            <a:tbl>
              <a:tblPr firstRow="1" bandRow="1"/>
              <a:tblGrid>
                <a:gridCol w="4321835">
                  <a:extLst>
                    <a:ext uri="{9D8B030D-6E8A-4147-A177-3AD203B41FA5}">
                      <a16:colId xmlns="" xmlns:a16="http://schemas.microsoft.com/office/drawing/2014/main" val="20000"/>
                    </a:ext>
                  </a:extLst>
                </a:gridCol>
                <a:gridCol w="4649635">
                  <a:extLst>
                    <a:ext uri="{9D8B030D-6E8A-4147-A177-3AD203B41FA5}">
                      <a16:colId xmlns="" xmlns:a16="http://schemas.microsoft.com/office/drawing/2014/main" val="20001"/>
                    </a:ext>
                  </a:extLst>
                </a:gridCol>
              </a:tblGrid>
              <a:tr h="384512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PTB – German NMI </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CMI – Czech NMI </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VSL – Dutch NMI</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TUBITAK UME – Turkish NMI </a:t>
                      </a:r>
                      <a:endParaRPr kumimoji="0" lang="en-US" sz="2000" b="0" i="0" u="none" strike="noStrike" kern="1200" cap="none" spc="0" normalizeH="0" baseline="0" noProof="0" dirty="0">
                        <a:ln>
                          <a:noFill/>
                        </a:ln>
                        <a:solidFill>
                          <a:schemeClr val="bg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en-US" sz="2000" b="0" i="0" u="none" strike="noStrike" kern="1200" cap="none" spc="0" normalizeH="0" baseline="0" noProof="0" dirty="0">
                          <a:ln>
                            <a:noFill/>
                          </a:ln>
                          <a:solidFill>
                            <a:schemeClr val="bg1"/>
                          </a:solidFill>
                          <a:effectLst/>
                          <a:uLnTx/>
                          <a:uFillTx/>
                          <a:latin typeface="Calibri" pitchFamily="34" charset="0"/>
                          <a:ea typeface="+mn-ea"/>
                          <a:cs typeface="+mn-cs"/>
                        </a:rPr>
                        <a:t>Ministry of Science, Industry and Technology Turkey</a:t>
                      </a:r>
                      <a:endPar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VNIIM St.Petersburg - Russia</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VNIIMS Moscow - Russia </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KAZINMETR – NMI of Kazahstan </a:t>
                      </a:r>
                      <a:endParaRPr kumimoji="0" lang="en-US" sz="2000" b="0" i="0" u="none" strike="noStrike" kern="1200" cap="none" spc="0" normalizeH="0" baseline="0" noProof="0" dirty="0">
                        <a:ln>
                          <a:noFill/>
                        </a:ln>
                        <a:solidFill>
                          <a:schemeClr val="bg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DMDM – Serbian NMI </a:t>
                      </a:r>
                    </a:p>
                    <a:p>
                      <a:endParaRPr lang="en-US" sz="3200" dirty="0">
                        <a:latin typeface="Calibri"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BEV – Austrian NMI </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DZM – Croatian NMI </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INRIM – Italian NMI</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INM – Moldova NMI </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MIRS – Slovenian NMI </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MATHMET - European centre for mathematics and statistics in metrology</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IMT – Slovenian DI </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LMK – Slovenian DI</a:t>
                      </a:r>
                    </a:p>
                    <a:p>
                      <a:pPr marL="342900" marR="0" lvl="0" indent="-342900" algn="l" defTabSz="914400" rtl="0" eaLnBrk="1" fontAlgn="auto" latinLnBrk="0" hangingPunct="1">
                        <a:lnSpc>
                          <a:spcPct val="100000"/>
                        </a:lnSpc>
                        <a:spcBef>
                          <a:spcPts val="0"/>
                        </a:spcBef>
                        <a:spcAft>
                          <a:spcPts val="0"/>
                        </a:spcAft>
                        <a:buClrTx/>
                        <a:buSzPct val="80000"/>
                        <a:buFont typeface="Wingdings" panose="05000000000000000000" pitchFamily="2" charset="2"/>
                        <a:buChar char="§"/>
                        <a:tabLst/>
                        <a:defRPr/>
                      </a:pPr>
                      <a:r>
                        <a:rPr kumimoji="0" lang="bs-Latn-BA" sz="2000" b="0" i="0" u="none" strike="noStrike" kern="1200" cap="none" spc="0" normalizeH="0" baseline="0" noProof="0" dirty="0">
                          <a:ln>
                            <a:noFill/>
                          </a:ln>
                          <a:solidFill>
                            <a:schemeClr val="bg1"/>
                          </a:solidFill>
                          <a:effectLst/>
                          <a:uLnTx/>
                          <a:uFillTx/>
                          <a:latin typeface="Calibri" pitchFamily="34" charset="0"/>
                          <a:ea typeface="+mn-ea"/>
                          <a:cs typeface="+mn-cs"/>
                        </a:rPr>
                        <a:t>Institute Jozef Stefan – Slovenian DI </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12093816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35872"/>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Further development of IMBIH capabilities</a:t>
            </a:r>
          </a:p>
        </p:txBody>
      </p:sp>
      <p:sp>
        <p:nvSpPr>
          <p:cNvPr id="7" name="TextBox 6"/>
          <p:cNvSpPr txBox="1"/>
          <p:nvPr/>
        </p:nvSpPr>
        <p:spPr>
          <a:xfrm>
            <a:off x="321623" y="1056138"/>
            <a:ext cx="9227819" cy="5632311"/>
          </a:xfrm>
          <a:prstGeom prst="rect">
            <a:avLst/>
          </a:prstGeom>
          <a:noFill/>
        </p:spPr>
        <p:txBody>
          <a:bodyPr wrap="square" rtlCol="0">
            <a:spAutoFit/>
          </a:bodyPr>
          <a:lstStyle/>
          <a:p>
            <a:pPr lvl="0" fontAlgn="auto">
              <a:spcBef>
                <a:spcPts val="0"/>
              </a:spcBef>
              <a:spcAft>
                <a:spcPts val="0"/>
              </a:spcAft>
              <a:buSzPct val="80000"/>
            </a:pPr>
            <a:r>
              <a:rPr lang="en-GB" sz="2000" b="1" dirty="0">
                <a:solidFill>
                  <a:srgbClr val="193B7F"/>
                </a:solidFill>
                <a:latin typeface="Calibri"/>
              </a:rPr>
              <a:t>IMB</a:t>
            </a:r>
            <a:r>
              <a:rPr lang="bs-Latn-BA" sz="2000" b="1" dirty="0">
                <a:solidFill>
                  <a:srgbClr val="193B7F"/>
                </a:solidFill>
                <a:latin typeface="Calibri"/>
              </a:rPr>
              <a:t>I</a:t>
            </a:r>
            <a:r>
              <a:rPr lang="en-GB" sz="2000" b="1" dirty="0">
                <a:solidFill>
                  <a:srgbClr val="193B7F"/>
                </a:solidFill>
                <a:latin typeface="Calibri"/>
              </a:rPr>
              <a:t>H achieved full</a:t>
            </a:r>
            <a:r>
              <a:rPr lang="bs-Latn-BA" sz="2000" b="1" dirty="0">
                <a:solidFill>
                  <a:srgbClr val="193B7F"/>
                </a:solidFill>
                <a:latin typeface="Calibri"/>
              </a:rPr>
              <a:t>/</a:t>
            </a:r>
            <a:r>
              <a:rPr lang="en-GB" sz="2000" b="1" dirty="0">
                <a:solidFill>
                  <a:srgbClr val="193B7F"/>
                </a:solidFill>
                <a:latin typeface="Calibri"/>
              </a:rPr>
              <a:t>associate membership in the following </a:t>
            </a:r>
            <a:r>
              <a:rPr lang="bs-Latn-BA" sz="2000" b="1" dirty="0">
                <a:solidFill>
                  <a:srgbClr val="193B7F"/>
                </a:solidFill>
                <a:latin typeface="Calibri"/>
              </a:rPr>
              <a:t>regional/international </a:t>
            </a:r>
            <a:r>
              <a:rPr lang="en-GB" sz="2000" b="1" dirty="0">
                <a:solidFill>
                  <a:srgbClr val="193B7F"/>
                </a:solidFill>
                <a:latin typeface="Calibri"/>
              </a:rPr>
              <a:t>organizations:</a:t>
            </a:r>
            <a:endParaRPr lang="bs-Latn-BA" sz="2000" b="1"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OIML (International Organization of Legal Metrology) - Corresponding Member since March 1997</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EURAMET (European Association of National Metrology Institutes) - Member since 2009</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WELMEC (European cooperation in legal metrology) - Associate member since 2009</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BIPM / CGPM (International Bureau of Weights and Measures / General Conference for Measures and Weights) - Associate Member since 2011 </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COOMET (Euro-Asian Cooperation of National Metrological Institutions)- Associate member since 2013</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GULFMET (Regional Metrology Organization of Gulf countries) - Associate member since</a:t>
            </a:r>
            <a:r>
              <a:rPr lang="bs-Latn-BA" sz="2000" dirty="0">
                <a:solidFill>
                  <a:srgbClr val="193B7F"/>
                </a:solidFill>
                <a:latin typeface="Calibri"/>
              </a:rPr>
              <a:t> </a:t>
            </a:r>
            <a:r>
              <a:rPr lang="en-GB" sz="2000" dirty="0">
                <a:solidFill>
                  <a:srgbClr val="193B7F"/>
                </a:solidFill>
                <a:latin typeface="Calibri"/>
              </a:rPr>
              <a:t>2013</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SMIIC (Standard and Metrology Institute for the Islamic Countries) - Associate member since 2013</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IAAO (International Association Assay Office) - Observer since 2010</a:t>
            </a:r>
          </a:p>
          <a:p>
            <a:pPr marL="342900" lvl="0" indent="-342900" algn="just" fontAlgn="auto">
              <a:spcBef>
                <a:spcPts val="0"/>
              </a:spcBef>
              <a:spcAft>
                <a:spcPts val="0"/>
              </a:spcAft>
              <a:buSzPct val="80000"/>
              <a:buFont typeface="Arial" pitchFamily="34" charset="0"/>
              <a:buChar char="•"/>
            </a:pPr>
            <a:r>
              <a:rPr lang="bs-Latn-BA" sz="2000" dirty="0">
                <a:solidFill>
                  <a:srgbClr val="193B7F"/>
                </a:solidFill>
                <a:latin typeface="Calibri"/>
              </a:rPr>
              <a:t>MATHMET </a:t>
            </a:r>
            <a:r>
              <a:rPr lang="hr-BA" sz="2000" dirty="0">
                <a:solidFill>
                  <a:srgbClr val="193B7F"/>
                </a:solidFill>
                <a:latin typeface="Calibri"/>
              </a:rPr>
              <a:t>(</a:t>
            </a:r>
            <a:r>
              <a:rPr lang="bs-Latn-BA" sz="2000" dirty="0">
                <a:solidFill>
                  <a:srgbClr val="193B7F"/>
                </a:solidFill>
                <a:latin typeface="Calibri"/>
              </a:rPr>
              <a:t>European centre for mathematics and statistics in metrology)</a:t>
            </a:r>
            <a:r>
              <a:rPr lang="en-US" sz="2000" dirty="0">
                <a:solidFill>
                  <a:srgbClr val="193B7F"/>
                </a:solidFill>
                <a:latin typeface="Calibri"/>
              </a:rPr>
              <a:t> </a:t>
            </a:r>
            <a:r>
              <a:rPr lang="en-GB" sz="2000" dirty="0">
                <a:solidFill>
                  <a:srgbClr val="193B7F"/>
                </a:solidFill>
                <a:latin typeface="Calibri"/>
              </a:rPr>
              <a:t>Member since 201</a:t>
            </a:r>
            <a:r>
              <a:rPr lang="en-US" sz="2000" dirty="0">
                <a:solidFill>
                  <a:srgbClr val="193B7F"/>
                </a:solidFill>
                <a:latin typeface="Calibri"/>
              </a:rPr>
              <a:t>5</a:t>
            </a:r>
            <a:endParaRPr lang="bs-Latn-BA" sz="2000" dirty="0">
              <a:solidFill>
                <a:srgbClr val="193B7F"/>
              </a:solidFill>
              <a:latin typeface="Calibri"/>
            </a:endParaRPr>
          </a:p>
        </p:txBody>
      </p:sp>
    </p:spTree>
    <p:extLst>
      <p:ext uri="{BB962C8B-B14F-4D97-AF65-F5344CB8AC3E}">
        <p14:creationId xmlns:p14="http://schemas.microsoft.com/office/powerpoint/2010/main" val="32041260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35872"/>
            <a:ext cx="9905999" cy="523220"/>
          </a:xfrm>
          <a:prstGeom prst="rect">
            <a:avLst/>
          </a:prstGeom>
          <a:noFill/>
        </p:spPr>
        <p:txBody>
          <a:bodyPr wrap="square" rtlCol="0">
            <a:spAutoFit/>
          </a:bodyPr>
          <a:lstStyle/>
          <a:p>
            <a:pPr algn="ctr"/>
            <a:r>
              <a:rPr lang="en-US" sz="2800" b="1" dirty="0">
                <a:solidFill>
                  <a:srgbClr val="002060"/>
                </a:solidFill>
                <a:latin typeface="Calibri" pitchFamily="34" charset="0"/>
              </a:rPr>
              <a:t>Further development of IMBIH capabilities</a:t>
            </a:r>
          </a:p>
        </p:txBody>
      </p:sp>
      <p:sp>
        <p:nvSpPr>
          <p:cNvPr id="7" name="TextBox 6"/>
          <p:cNvSpPr txBox="1"/>
          <p:nvPr/>
        </p:nvSpPr>
        <p:spPr>
          <a:xfrm>
            <a:off x="321623" y="1056138"/>
            <a:ext cx="9227819" cy="5632311"/>
          </a:xfrm>
          <a:prstGeom prst="rect">
            <a:avLst/>
          </a:prstGeom>
          <a:noFill/>
        </p:spPr>
        <p:txBody>
          <a:bodyPr wrap="square" rtlCol="0">
            <a:spAutoFit/>
          </a:bodyPr>
          <a:lstStyle/>
          <a:p>
            <a:pPr lvl="0" fontAlgn="auto">
              <a:spcBef>
                <a:spcPts val="0"/>
              </a:spcBef>
              <a:spcAft>
                <a:spcPts val="0"/>
              </a:spcAft>
              <a:buSzPct val="80000"/>
            </a:pPr>
            <a:r>
              <a:rPr lang="en-GB" sz="2000" b="1" dirty="0">
                <a:solidFill>
                  <a:srgbClr val="193B7F"/>
                </a:solidFill>
                <a:latin typeface="Calibri"/>
              </a:rPr>
              <a:t>IMB</a:t>
            </a:r>
            <a:r>
              <a:rPr lang="bs-Latn-BA" sz="2000" b="1" dirty="0">
                <a:solidFill>
                  <a:srgbClr val="193B7F"/>
                </a:solidFill>
                <a:latin typeface="Calibri"/>
              </a:rPr>
              <a:t>I</a:t>
            </a:r>
            <a:r>
              <a:rPr lang="en-GB" sz="2000" b="1" dirty="0">
                <a:solidFill>
                  <a:srgbClr val="193B7F"/>
                </a:solidFill>
                <a:latin typeface="Calibri"/>
              </a:rPr>
              <a:t>H achieved full</a:t>
            </a:r>
            <a:r>
              <a:rPr lang="bs-Latn-BA" sz="2000" b="1" dirty="0">
                <a:solidFill>
                  <a:srgbClr val="193B7F"/>
                </a:solidFill>
                <a:latin typeface="Calibri"/>
              </a:rPr>
              <a:t>/</a:t>
            </a:r>
            <a:r>
              <a:rPr lang="en-GB" sz="2000" b="1" dirty="0">
                <a:solidFill>
                  <a:srgbClr val="193B7F"/>
                </a:solidFill>
                <a:latin typeface="Calibri"/>
              </a:rPr>
              <a:t>associate membership in the following </a:t>
            </a:r>
            <a:r>
              <a:rPr lang="bs-Latn-BA" sz="2000" b="1" dirty="0">
                <a:solidFill>
                  <a:srgbClr val="193B7F"/>
                </a:solidFill>
                <a:latin typeface="Calibri"/>
              </a:rPr>
              <a:t>regional/international </a:t>
            </a:r>
            <a:r>
              <a:rPr lang="en-GB" sz="2000" b="1" dirty="0">
                <a:solidFill>
                  <a:srgbClr val="193B7F"/>
                </a:solidFill>
                <a:latin typeface="Calibri"/>
              </a:rPr>
              <a:t>organizations:</a:t>
            </a:r>
            <a:endParaRPr lang="bs-Latn-BA" sz="2000" b="1"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OIML (International Organization of Legal Metrology) - Corresponding Member since March 1997</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EURAMET (European Association of National Metrology Institutes) - Member since 2009</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WELMEC (European cooperation in legal metrology) - Associate member since 2009</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BIPM / CGPM (International Bureau of Weights and Measures / General Conference for Measures and Weights) - Associate Member since 2011 </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COOMET (Euro-Asian Cooperation of National Metrological Institutions)- Associate member since 2013</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GULFMET (Regional Metrology Organization of Gulf countries) - Associate member since</a:t>
            </a:r>
            <a:r>
              <a:rPr lang="bs-Latn-BA" sz="2000" dirty="0">
                <a:solidFill>
                  <a:srgbClr val="193B7F"/>
                </a:solidFill>
                <a:latin typeface="Calibri"/>
              </a:rPr>
              <a:t> </a:t>
            </a:r>
            <a:r>
              <a:rPr lang="en-GB" sz="2000" dirty="0">
                <a:solidFill>
                  <a:srgbClr val="193B7F"/>
                </a:solidFill>
                <a:latin typeface="Calibri"/>
              </a:rPr>
              <a:t>2013</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SMIIC (Standard and Metrology Institute for the Islamic Countries) - Associate member since 2013</a:t>
            </a:r>
            <a:endParaRPr lang="bs-Latn-BA" sz="2000" dirty="0">
              <a:solidFill>
                <a:srgbClr val="193B7F"/>
              </a:solidFill>
              <a:latin typeface="Calibri"/>
            </a:endParaRPr>
          </a:p>
          <a:p>
            <a:pPr marL="342900" lvl="0" indent="-342900" algn="just" fontAlgn="auto">
              <a:spcBef>
                <a:spcPts val="0"/>
              </a:spcBef>
              <a:spcAft>
                <a:spcPts val="0"/>
              </a:spcAft>
              <a:buSzPct val="80000"/>
              <a:buFont typeface="Arial" pitchFamily="34" charset="0"/>
              <a:buChar char="•"/>
            </a:pPr>
            <a:r>
              <a:rPr lang="en-GB" sz="2000" dirty="0">
                <a:solidFill>
                  <a:srgbClr val="193B7F"/>
                </a:solidFill>
                <a:latin typeface="Calibri"/>
              </a:rPr>
              <a:t>IAAO (International Association Assay Office) - Observer since 2010</a:t>
            </a:r>
          </a:p>
          <a:p>
            <a:pPr marL="342900" lvl="0" indent="-342900" algn="just" fontAlgn="auto">
              <a:spcBef>
                <a:spcPts val="0"/>
              </a:spcBef>
              <a:spcAft>
                <a:spcPts val="0"/>
              </a:spcAft>
              <a:buSzPct val="80000"/>
              <a:buFont typeface="Arial" pitchFamily="34" charset="0"/>
              <a:buChar char="•"/>
            </a:pPr>
            <a:r>
              <a:rPr lang="bs-Latn-BA" sz="2000" dirty="0">
                <a:solidFill>
                  <a:srgbClr val="193B7F"/>
                </a:solidFill>
                <a:latin typeface="Calibri"/>
              </a:rPr>
              <a:t>MATHMET </a:t>
            </a:r>
            <a:r>
              <a:rPr lang="hr-BA" sz="2000" dirty="0">
                <a:solidFill>
                  <a:srgbClr val="193B7F"/>
                </a:solidFill>
                <a:latin typeface="Calibri"/>
              </a:rPr>
              <a:t>(</a:t>
            </a:r>
            <a:r>
              <a:rPr lang="bs-Latn-BA" sz="2000" dirty="0">
                <a:solidFill>
                  <a:srgbClr val="193B7F"/>
                </a:solidFill>
                <a:latin typeface="Calibri"/>
              </a:rPr>
              <a:t>European centre for mathematics and statistics in metrology)</a:t>
            </a:r>
            <a:r>
              <a:rPr lang="en-US" sz="2000" dirty="0">
                <a:solidFill>
                  <a:srgbClr val="193B7F"/>
                </a:solidFill>
                <a:latin typeface="Calibri"/>
              </a:rPr>
              <a:t> </a:t>
            </a:r>
            <a:r>
              <a:rPr lang="en-GB" sz="2000" dirty="0">
                <a:solidFill>
                  <a:srgbClr val="193B7F"/>
                </a:solidFill>
                <a:latin typeface="Calibri"/>
              </a:rPr>
              <a:t>Member since 201</a:t>
            </a:r>
            <a:r>
              <a:rPr lang="en-US" sz="2000" dirty="0">
                <a:solidFill>
                  <a:srgbClr val="193B7F"/>
                </a:solidFill>
                <a:latin typeface="Calibri"/>
              </a:rPr>
              <a:t>5</a:t>
            </a:r>
            <a:endParaRPr lang="bs-Latn-BA" sz="2000" dirty="0">
              <a:solidFill>
                <a:srgbClr val="193B7F"/>
              </a:solidFill>
              <a:latin typeface="Calibri"/>
            </a:endParaRPr>
          </a:p>
        </p:txBody>
      </p:sp>
    </p:spTree>
    <p:extLst>
      <p:ext uri="{BB962C8B-B14F-4D97-AF65-F5344CB8AC3E}">
        <p14:creationId xmlns:p14="http://schemas.microsoft.com/office/powerpoint/2010/main" val="5746090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2"/>
          <p:cNvGrpSpPr>
            <a:grpSpLocks/>
          </p:cNvGrpSpPr>
          <p:nvPr/>
        </p:nvGrpSpPr>
        <p:grpSpPr bwMode="auto">
          <a:xfrm>
            <a:off x="3063335" y="4267205"/>
            <a:ext cx="3759199" cy="1711582"/>
            <a:chOff x="2076" y="1591"/>
            <a:chExt cx="2368" cy="2006"/>
          </a:xfrm>
        </p:grpSpPr>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6" y="1591"/>
              <a:ext cx="2354" cy="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0" name="Rectangle 4"/>
            <p:cNvSpPr>
              <a:spLocks noChangeArrowheads="1"/>
            </p:cNvSpPr>
            <p:nvPr/>
          </p:nvSpPr>
          <p:spPr bwMode="auto">
            <a:xfrm>
              <a:off x="2076" y="1592"/>
              <a:ext cx="2368" cy="2005"/>
            </a:xfrm>
            <a:prstGeom prst="rect">
              <a:avLst/>
            </a:prstGeom>
            <a:solidFill>
              <a:srgbClr val="000066">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s-Latn-BA" altLang="sr-Latn-RS" sz="1800" b="0" i="0" u="none" strike="noStrike" kern="0" cap="none" spc="0" normalizeH="0" baseline="0" noProof="0">
                <a:ln>
                  <a:noFill/>
                </a:ln>
                <a:solidFill>
                  <a:sysClr val="windowText" lastClr="000000"/>
                </a:solidFill>
                <a:effectLst/>
                <a:uLnTx/>
                <a:uFillTx/>
                <a:latin typeface="Arial" pitchFamily="34" charset="0"/>
              </a:endParaRPr>
            </a:p>
          </p:txBody>
        </p:sp>
      </p:grpSp>
      <p:sp>
        <p:nvSpPr>
          <p:cNvPr id="2" name="TextBox 1"/>
          <p:cNvSpPr txBox="1"/>
          <p:nvPr/>
        </p:nvSpPr>
        <p:spPr>
          <a:xfrm>
            <a:off x="0" y="1620435"/>
            <a:ext cx="9906000" cy="646331"/>
          </a:xfrm>
          <a:prstGeom prst="rect">
            <a:avLst/>
          </a:prstGeom>
          <a:noFill/>
        </p:spPr>
        <p:txBody>
          <a:bodyPr wrap="square" rtlCol="0">
            <a:spAutoFit/>
          </a:bodyPr>
          <a:lstStyle/>
          <a:p>
            <a:pPr algn="ctr"/>
            <a:r>
              <a:rPr lang="bs-Latn-BA" sz="3600" dirty="0">
                <a:solidFill>
                  <a:srgbClr val="002060"/>
                </a:solidFill>
              </a:rPr>
              <a:t>THANK YOU FOR YOUR ATTENTION!</a:t>
            </a:r>
            <a:endParaRPr lang="en-US" sz="3600" dirty="0">
              <a:solidFill>
                <a:srgbClr val="002060"/>
              </a:solidFill>
            </a:endParaRPr>
          </a:p>
        </p:txBody>
      </p:sp>
      <p:sp>
        <p:nvSpPr>
          <p:cNvPr id="5" name="Text Box 4"/>
          <p:cNvSpPr txBox="1">
            <a:spLocks noChangeArrowheads="1"/>
          </p:cNvSpPr>
          <p:nvPr/>
        </p:nvSpPr>
        <p:spPr bwMode="auto">
          <a:xfrm>
            <a:off x="1210687" y="2333702"/>
            <a:ext cx="7637026" cy="1631216"/>
          </a:xfrm>
          <a:prstGeom prst="rect">
            <a:avLst/>
          </a:prstGeom>
          <a:noFill/>
          <a:ln w="9525">
            <a:noFill/>
            <a:miter lim="800000"/>
            <a:headEnd/>
            <a:tailEnd/>
          </a:ln>
        </p:spPr>
        <p:txBody>
          <a:bodyPr wrap="none">
            <a:spAutoFit/>
          </a:bodyPr>
          <a:lstStyle/>
          <a:p>
            <a:pPr algn="ctr"/>
            <a:endParaRPr lang="en-US" sz="2000" b="1" dirty="0">
              <a:solidFill>
                <a:schemeClr val="bg1"/>
              </a:solidFill>
            </a:endParaRPr>
          </a:p>
          <a:p>
            <a:pPr algn="ctr"/>
            <a:r>
              <a:rPr lang="hr-BA" sz="2000" b="1" dirty="0">
                <a:solidFill>
                  <a:srgbClr val="002060"/>
                </a:solidFill>
              </a:rPr>
              <a:t>Institute </a:t>
            </a:r>
            <a:r>
              <a:rPr lang="en-US" sz="2000" b="1" dirty="0">
                <a:solidFill>
                  <a:srgbClr val="002060"/>
                </a:solidFill>
              </a:rPr>
              <a:t>of</a:t>
            </a:r>
            <a:r>
              <a:rPr lang="hr-BA" sz="2000" b="1" dirty="0">
                <a:solidFill>
                  <a:srgbClr val="002060"/>
                </a:solidFill>
              </a:rPr>
              <a:t>  </a:t>
            </a:r>
            <a:r>
              <a:rPr lang="en-US" sz="2000" b="1" dirty="0">
                <a:solidFill>
                  <a:srgbClr val="002060"/>
                </a:solidFill>
              </a:rPr>
              <a:t>Metrology</a:t>
            </a:r>
            <a:r>
              <a:rPr lang="hr-BA" sz="2000" b="1" dirty="0">
                <a:solidFill>
                  <a:srgbClr val="002060"/>
                </a:solidFill>
              </a:rPr>
              <a:t> </a:t>
            </a:r>
            <a:r>
              <a:rPr lang="en-US" sz="2000" b="1" dirty="0">
                <a:solidFill>
                  <a:srgbClr val="002060"/>
                </a:solidFill>
              </a:rPr>
              <a:t>of</a:t>
            </a:r>
            <a:r>
              <a:rPr lang="hr-BA" sz="2000" b="1" dirty="0">
                <a:solidFill>
                  <a:srgbClr val="002060"/>
                </a:solidFill>
              </a:rPr>
              <a:t> </a:t>
            </a:r>
            <a:r>
              <a:rPr lang="en-US" sz="2000" b="1" dirty="0">
                <a:solidFill>
                  <a:srgbClr val="002060"/>
                </a:solidFill>
              </a:rPr>
              <a:t>Bosnia</a:t>
            </a:r>
            <a:r>
              <a:rPr lang="hr-BA" sz="2000" b="1" dirty="0">
                <a:solidFill>
                  <a:srgbClr val="002060"/>
                </a:solidFill>
              </a:rPr>
              <a:t> </a:t>
            </a:r>
            <a:r>
              <a:rPr lang="en-US" sz="2000" b="1" dirty="0">
                <a:solidFill>
                  <a:srgbClr val="002060"/>
                </a:solidFill>
              </a:rPr>
              <a:t>and</a:t>
            </a:r>
            <a:r>
              <a:rPr lang="hr-BA" sz="2000" b="1" dirty="0">
                <a:solidFill>
                  <a:srgbClr val="002060"/>
                </a:solidFill>
              </a:rPr>
              <a:t> </a:t>
            </a:r>
            <a:r>
              <a:rPr lang="en-US" sz="2000" b="1" dirty="0">
                <a:solidFill>
                  <a:srgbClr val="002060"/>
                </a:solidFill>
              </a:rPr>
              <a:t>Herzegovina</a:t>
            </a:r>
          </a:p>
          <a:p>
            <a:pPr algn="ctr"/>
            <a:r>
              <a:rPr lang="en-US" sz="2000" b="1" dirty="0">
                <a:solidFill>
                  <a:srgbClr val="002060"/>
                </a:solidFill>
              </a:rPr>
              <a:t>Augusta Brauna 2 / 71000 Sarajevo / Bosnia</a:t>
            </a:r>
            <a:r>
              <a:rPr lang="hr-BA" sz="2000" b="1" dirty="0">
                <a:solidFill>
                  <a:srgbClr val="002060"/>
                </a:solidFill>
              </a:rPr>
              <a:t> </a:t>
            </a:r>
            <a:r>
              <a:rPr lang="en-US" sz="2000" b="1" dirty="0">
                <a:solidFill>
                  <a:srgbClr val="002060"/>
                </a:solidFill>
              </a:rPr>
              <a:t>and</a:t>
            </a:r>
            <a:r>
              <a:rPr lang="hr-BA" sz="2000" b="1" dirty="0">
                <a:solidFill>
                  <a:srgbClr val="002060"/>
                </a:solidFill>
              </a:rPr>
              <a:t> </a:t>
            </a:r>
            <a:r>
              <a:rPr lang="en-US" sz="2000" b="1" dirty="0">
                <a:solidFill>
                  <a:srgbClr val="002060"/>
                </a:solidFill>
              </a:rPr>
              <a:t>Herzegovina</a:t>
            </a:r>
          </a:p>
          <a:p>
            <a:pPr algn="ctr"/>
            <a:r>
              <a:rPr lang="en-US" sz="2000" b="1" dirty="0">
                <a:solidFill>
                  <a:srgbClr val="002060"/>
                </a:solidFill>
              </a:rPr>
              <a:t>Tel  +387 (0) 33 568 9</a:t>
            </a:r>
            <a:r>
              <a:rPr lang="bs-Latn-BA" sz="2000" b="1" dirty="0">
                <a:solidFill>
                  <a:srgbClr val="002060"/>
                </a:solidFill>
              </a:rPr>
              <a:t>0</a:t>
            </a:r>
            <a:r>
              <a:rPr lang="en-US" sz="2000" b="1" dirty="0">
                <a:solidFill>
                  <a:srgbClr val="002060"/>
                </a:solidFill>
              </a:rPr>
              <a:t>1</a:t>
            </a:r>
          </a:p>
          <a:p>
            <a:pPr algn="ctr"/>
            <a:r>
              <a:rPr lang="en-US" sz="2000" b="1" dirty="0">
                <a:solidFill>
                  <a:srgbClr val="002060"/>
                </a:solidFill>
              </a:rPr>
              <a:t>Fax +387 (0) 33 568 909</a:t>
            </a:r>
          </a:p>
        </p:txBody>
      </p:sp>
      <p:sp>
        <p:nvSpPr>
          <p:cNvPr id="6" name="Text Box 4"/>
          <p:cNvSpPr txBox="1">
            <a:spLocks noChangeArrowheads="1"/>
          </p:cNvSpPr>
          <p:nvPr/>
        </p:nvSpPr>
        <p:spPr bwMode="auto">
          <a:xfrm>
            <a:off x="2906316" y="4707923"/>
            <a:ext cx="4073236" cy="830997"/>
          </a:xfrm>
          <a:prstGeom prst="rect">
            <a:avLst/>
          </a:prstGeom>
          <a:noFill/>
          <a:ln w="9525">
            <a:noFill/>
            <a:miter lim="800000"/>
            <a:headEnd/>
            <a:tailEnd/>
          </a:ln>
        </p:spPr>
        <p:txBody>
          <a:bodyPr wrap="square">
            <a:spAutoFit/>
          </a:bodyPr>
          <a:lstStyle/>
          <a:p>
            <a:pPr algn="ctr"/>
            <a:r>
              <a:rPr lang="hr-BA" sz="2400" dirty="0">
                <a:solidFill>
                  <a:schemeClr val="bg1"/>
                </a:solidFill>
              </a:rPr>
              <a:t>More about IMBIH at:</a:t>
            </a:r>
            <a:endParaRPr lang="bs-Latn-BA" sz="2400" b="1" dirty="0">
              <a:solidFill>
                <a:schemeClr val="bg1"/>
              </a:solidFill>
            </a:endParaRPr>
          </a:p>
          <a:p>
            <a:pPr algn="ctr"/>
            <a:r>
              <a:rPr lang="bs-Latn-BA" altLang="x-none" sz="2400" b="1" dirty="0">
                <a:solidFill>
                  <a:schemeClr val="bg1"/>
                </a:solidFill>
                <a:cs typeface="Arial" charset="0"/>
              </a:rPr>
              <a:t>www.met.gov.ba</a:t>
            </a:r>
            <a:endParaRPr lang="en-US" altLang="x-none" sz="2400" b="1" dirty="0">
              <a:solidFill>
                <a:schemeClr val="bg1"/>
              </a:solidFill>
              <a:cs typeface="Arial" charset="0"/>
            </a:endParaRPr>
          </a:p>
        </p:txBody>
      </p:sp>
      <p:sp>
        <p:nvSpPr>
          <p:cNvPr id="13" name="Footer Placeholder 4">
            <a:extLst>
              <a:ext uri="{FF2B5EF4-FFF2-40B4-BE49-F238E27FC236}">
                <a16:creationId xmlns="" xmlns:a16="http://schemas.microsoft.com/office/drawing/2014/main" id="{01296DAB-2950-44B4-89FE-43A9C69AE1D3}"/>
              </a:ext>
            </a:extLst>
          </p:cNvPr>
          <p:cNvSpPr>
            <a:spLocks noGrp="1"/>
          </p:cNvSpPr>
          <p:nvPr>
            <p:ph type="ftr" sz="quarter" idx="11"/>
          </p:nvPr>
        </p:nvSpPr>
        <p:spPr>
          <a:xfrm>
            <a:off x="2475781" y="6075104"/>
            <a:ext cx="4779033" cy="720080"/>
          </a:xfrm>
          <a:prstGeom prst="rect">
            <a:avLst/>
          </a:prstGeom>
        </p:spPr>
        <p:txBody>
          <a:bodyPr/>
          <a:lstStyle>
            <a:lvl1pPr>
              <a:defRPr>
                <a:solidFill>
                  <a:srgbClr val="193B7F"/>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193B7F"/>
                </a:solidFill>
                <a:effectLst/>
                <a:uLnTx/>
                <a:uFillTx/>
                <a:latin typeface="Calibri" pitchFamily="34" charset="0"/>
              </a:rPr>
              <a:t>COOMET - </a:t>
            </a:r>
            <a:r>
              <a:rPr kumimoji="0" lang="hr-BA" sz="1800" b="1" i="0" u="none" strike="noStrike" kern="0" cap="none" spc="0" normalizeH="0" baseline="0" noProof="0" dirty="0" smtClean="0">
                <a:ln>
                  <a:noFill/>
                </a:ln>
                <a:solidFill>
                  <a:srgbClr val="193B7F"/>
                </a:solidFill>
                <a:effectLst/>
                <a:uLnTx/>
                <a:uFillTx/>
                <a:latin typeface="Calibri" pitchFamily="34" charset="0"/>
              </a:rPr>
              <a:t>Sarajevo</a:t>
            </a:r>
            <a:endParaRPr kumimoji="0" lang="en-US" sz="1800" b="1" i="0" u="none" strike="noStrike" kern="0" cap="none" spc="0" normalizeH="0" baseline="0" noProof="0" dirty="0">
              <a:ln>
                <a:noFill/>
              </a:ln>
              <a:solidFill>
                <a:srgbClr val="193B7F"/>
              </a:solidFill>
              <a:effectLst/>
              <a:uLnTx/>
              <a:uFillTx/>
              <a:latin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rgbClr val="193B7F"/>
                </a:solidFill>
                <a:effectLst/>
                <a:uLnTx/>
                <a:uFillTx/>
                <a:latin typeface="Calibri" pitchFamily="34" charset="0"/>
              </a:rPr>
              <a:t>1</a:t>
            </a:r>
            <a:r>
              <a:rPr kumimoji="0" lang="hr-BA" sz="1100" b="0" i="0" u="none" strike="noStrike" kern="0" cap="none" spc="0" normalizeH="0" baseline="0" noProof="0" dirty="0" smtClean="0">
                <a:ln>
                  <a:noFill/>
                </a:ln>
                <a:solidFill>
                  <a:srgbClr val="193B7F"/>
                </a:solidFill>
                <a:effectLst/>
                <a:uLnTx/>
                <a:uFillTx/>
                <a:latin typeface="Calibri" pitchFamily="34" charset="0"/>
              </a:rPr>
              <a:t>1</a:t>
            </a:r>
            <a:r>
              <a:rPr kumimoji="0" lang="en-US" sz="1100" b="0" i="0" u="none" strike="noStrike" kern="0" cap="none" spc="0" normalizeH="0" baseline="0" noProof="0" dirty="0" smtClean="0">
                <a:ln>
                  <a:noFill/>
                </a:ln>
                <a:solidFill>
                  <a:srgbClr val="193B7F"/>
                </a:solidFill>
                <a:effectLst/>
                <a:uLnTx/>
                <a:uFillTx/>
                <a:latin typeface="Calibri" pitchFamily="34" charset="0"/>
              </a:rPr>
              <a:t> </a:t>
            </a:r>
            <a:r>
              <a:rPr kumimoji="0" lang="en-US" sz="1100" b="0" i="0" u="none" strike="noStrike" kern="0" cap="none" spc="0" normalizeH="0" baseline="0" noProof="0" dirty="0">
                <a:ln>
                  <a:noFill/>
                </a:ln>
                <a:solidFill>
                  <a:srgbClr val="193B7F"/>
                </a:solidFill>
                <a:effectLst/>
                <a:uLnTx/>
                <a:uFillTx/>
                <a:latin typeface="Calibri" pitchFamily="34" charset="0"/>
              </a:rPr>
              <a:t>April, 2018 Sarajevo, Bosnia and Herzegovina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additive="repl">
                                        <p:cTn id="6" dur="1" fill="hold">
                                          <p:stCondLst>
                                            <p:cond delay="0"/>
                                          </p:stCondLst>
                                        </p:cTn>
                                        <p:tgtEl>
                                          <p:spTgt spid="8"/>
                                        </p:tgtEl>
                                        <p:attrNameLst>
                                          <p:attrName>style.visibility</p:attrName>
                                        </p:attrNameLst>
                                      </p:cBhvr>
                                      <p:to>
                                        <p:strVal val="visible"/>
                                      </p:to>
                                    </p:set>
                                    <p:animEffect transition="in" filter="box(out)">
                                      <p:cBhvr additive="repl">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9302" y="1246790"/>
            <a:ext cx="5296054" cy="5316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 y="380011"/>
            <a:ext cx="9905999" cy="523220"/>
          </a:xfrm>
          <a:prstGeom prst="rect">
            <a:avLst/>
          </a:prstGeom>
          <a:noFill/>
        </p:spPr>
        <p:txBody>
          <a:bodyPr wrap="square" rtlCol="0">
            <a:spAutoFit/>
          </a:bodyPr>
          <a:lstStyle/>
          <a:p>
            <a:pPr algn="ctr"/>
            <a:r>
              <a:rPr lang="bs-Latn-BA" sz="2800" b="1" dirty="0">
                <a:solidFill>
                  <a:srgbClr val="002060"/>
                </a:solidFill>
                <a:latin typeface="Calibri" pitchFamily="34" charset="0"/>
              </a:rPr>
              <a:t>Bosnia and Herzegovina</a:t>
            </a:r>
            <a:endParaRPr lang="en-US" sz="2800" b="1" dirty="0">
              <a:solidFill>
                <a:srgbClr val="002060"/>
              </a:solidFill>
              <a:latin typeface="Calibri" pitchFamily="34" charset="0"/>
            </a:endParaRPr>
          </a:p>
        </p:txBody>
      </p:sp>
      <p:sp>
        <p:nvSpPr>
          <p:cNvPr id="7" name="TextBox 6"/>
          <p:cNvSpPr txBox="1"/>
          <p:nvPr/>
        </p:nvSpPr>
        <p:spPr>
          <a:xfrm>
            <a:off x="364196" y="1246790"/>
            <a:ext cx="3636000" cy="5724644"/>
          </a:xfrm>
          <a:prstGeom prst="rect">
            <a:avLst/>
          </a:prstGeom>
          <a:noFill/>
        </p:spPr>
        <p:txBody>
          <a:bodyPr wrap="square" rtlCol="0">
            <a:spAutoFit/>
          </a:bodyPr>
          <a:lstStyle/>
          <a:p>
            <a:pPr algn="just"/>
            <a:r>
              <a:rPr lang="en-US" sz="2800" dirty="0">
                <a:solidFill>
                  <a:srgbClr val="002060"/>
                </a:solidFill>
                <a:latin typeface="Calibri" pitchFamily="34" charset="0"/>
              </a:rPr>
              <a:t>General information:</a:t>
            </a:r>
          </a:p>
          <a:p>
            <a:pPr algn="just"/>
            <a:endParaRPr lang="en-US" sz="2800" dirty="0">
              <a:solidFill>
                <a:srgbClr val="002060"/>
              </a:solidFill>
              <a:latin typeface="Calibri" pitchFamily="34" charset="0"/>
            </a:endParaRPr>
          </a:p>
          <a:p>
            <a:pPr algn="just"/>
            <a:endParaRPr lang="en-US" sz="2000" dirty="0">
              <a:solidFill>
                <a:srgbClr val="002060"/>
              </a:solidFill>
              <a:latin typeface="Calibri" pitchFamily="34" charset="0"/>
            </a:endParaRPr>
          </a:p>
          <a:p>
            <a:pPr marL="342900" indent="-342900" algn="just">
              <a:buFont typeface="Arial" pitchFamily="34" charset="0"/>
              <a:buChar char="•"/>
            </a:pPr>
            <a:r>
              <a:rPr lang="en-US" sz="2000" dirty="0">
                <a:solidFill>
                  <a:srgbClr val="002060"/>
                </a:solidFill>
                <a:latin typeface="Calibri" pitchFamily="34" charset="0"/>
              </a:rPr>
              <a:t>Bosnia and Herzegovina is a country in Southeast Europe, on the Balkan Peninsula, bordered by Adriatic Sea, Croatia, Serbia and Montenegro. Bosnia and Herzegovina covers area of 51129 square kilometers with population of 4 613 414 (estimated in 2007).</a:t>
            </a:r>
          </a:p>
          <a:p>
            <a:endParaRPr lang="en-US" b="1" i="1" dirty="0"/>
          </a:p>
          <a:p>
            <a:endParaRPr lang="en-US" b="1" i="1" dirty="0"/>
          </a:p>
          <a:p>
            <a:endParaRPr lang="en-US" b="1" i="1" dirty="0"/>
          </a:p>
          <a:p>
            <a:r>
              <a:rPr lang="en-US" i="1" dirty="0"/>
              <a:t/>
            </a:r>
            <a:br>
              <a:rPr lang="en-US" i="1" dirty="0"/>
            </a:br>
            <a:endParaRPr lang="en-US" dirty="0"/>
          </a:p>
        </p:txBody>
      </p:sp>
    </p:spTree>
    <p:extLst>
      <p:ext uri="{BB962C8B-B14F-4D97-AF65-F5344CB8AC3E}">
        <p14:creationId xmlns:p14="http://schemas.microsoft.com/office/powerpoint/2010/main" val="26376443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3451" b="5629"/>
          <a:stretch/>
        </p:blipFill>
        <p:spPr bwMode="auto">
          <a:xfrm>
            <a:off x="-1" y="1"/>
            <a:ext cx="9932000" cy="687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54417" y="1234598"/>
            <a:ext cx="8797161" cy="3785652"/>
          </a:xfrm>
          <a:prstGeom prst="rect">
            <a:avLst/>
          </a:prstGeom>
          <a:noFill/>
        </p:spPr>
        <p:txBody>
          <a:bodyPr wrap="square" rtlCol="0">
            <a:spAutoFit/>
          </a:bodyPr>
          <a:lstStyle/>
          <a:p>
            <a:pPr algn="r"/>
            <a:r>
              <a:rPr lang="en-US" sz="2800" dirty="0">
                <a:solidFill>
                  <a:srgbClr val="002060"/>
                </a:solidFill>
                <a:latin typeface="Calibri" pitchFamily="34" charset="0"/>
              </a:rPr>
              <a:t>General information:</a:t>
            </a:r>
          </a:p>
          <a:p>
            <a:pPr algn="r"/>
            <a:endParaRPr lang="en-US" sz="2000" dirty="0">
              <a:solidFill>
                <a:srgbClr val="002060"/>
              </a:solidFill>
              <a:latin typeface="Calibri" pitchFamily="34" charset="0"/>
            </a:endParaRPr>
          </a:p>
          <a:p>
            <a:pPr marL="342900" indent="-342900" algn="r">
              <a:buFont typeface="Arial" pitchFamily="34" charset="0"/>
              <a:buChar char="•"/>
            </a:pPr>
            <a:r>
              <a:rPr lang="en-US" sz="2400" b="1" dirty="0">
                <a:solidFill>
                  <a:srgbClr val="002060"/>
                </a:solidFill>
                <a:latin typeface="Calibri" pitchFamily="34" charset="0"/>
              </a:rPr>
              <a:t>Area : </a:t>
            </a:r>
            <a:r>
              <a:rPr lang="en-US" sz="2400" dirty="0">
                <a:solidFill>
                  <a:srgbClr val="002060"/>
                </a:solidFill>
                <a:latin typeface="Calibri" pitchFamily="34" charset="0"/>
              </a:rPr>
              <a:t>51.129 km2</a:t>
            </a:r>
          </a:p>
          <a:p>
            <a:pPr marL="342900" indent="-342900" algn="r">
              <a:buFont typeface="Arial" pitchFamily="34" charset="0"/>
              <a:buChar char="•"/>
            </a:pPr>
            <a:r>
              <a:rPr lang="en-US" sz="2400" b="1" dirty="0">
                <a:solidFill>
                  <a:srgbClr val="002060"/>
                </a:solidFill>
                <a:latin typeface="Calibri" pitchFamily="34" charset="0"/>
              </a:rPr>
              <a:t>Location: </a:t>
            </a:r>
            <a:r>
              <a:rPr lang="en-US" sz="2400" dirty="0">
                <a:solidFill>
                  <a:srgbClr val="002060"/>
                </a:solidFill>
                <a:latin typeface="Calibri" pitchFamily="34" charset="0"/>
              </a:rPr>
              <a:t>Bosnia and Herzegovina is a country on the</a:t>
            </a:r>
            <a:r>
              <a:rPr lang="hr-BA" sz="2400" dirty="0">
                <a:solidFill>
                  <a:srgbClr val="002060"/>
                </a:solidFill>
                <a:latin typeface="Calibri" pitchFamily="34" charset="0"/>
              </a:rPr>
              <a:t> </a:t>
            </a:r>
            <a:r>
              <a:rPr lang="en-US" sz="2400" dirty="0">
                <a:solidFill>
                  <a:srgbClr val="002060"/>
                </a:solidFill>
                <a:latin typeface="Calibri" pitchFamily="34" charset="0"/>
              </a:rPr>
              <a:t>Balkan peninsula of South Eastern Europe</a:t>
            </a:r>
          </a:p>
          <a:p>
            <a:pPr marL="342900" indent="-342900" algn="r">
              <a:buFont typeface="Arial" pitchFamily="34" charset="0"/>
              <a:buChar char="•"/>
            </a:pPr>
            <a:r>
              <a:rPr lang="en-US" sz="2400" b="1" dirty="0">
                <a:solidFill>
                  <a:srgbClr val="002060"/>
                </a:solidFill>
                <a:latin typeface="Calibri" pitchFamily="34" charset="0"/>
              </a:rPr>
              <a:t>Neighboring countries: </a:t>
            </a:r>
            <a:r>
              <a:rPr lang="en-US" sz="2400" dirty="0">
                <a:solidFill>
                  <a:srgbClr val="002060"/>
                </a:solidFill>
                <a:latin typeface="Calibri" pitchFamily="34" charset="0"/>
              </a:rPr>
              <a:t>Serbia and Montenegro in</a:t>
            </a:r>
            <a:r>
              <a:rPr lang="hr-BA" sz="2400" dirty="0">
                <a:solidFill>
                  <a:srgbClr val="002060"/>
                </a:solidFill>
                <a:latin typeface="Calibri" pitchFamily="34" charset="0"/>
              </a:rPr>
              <a:t> </a:t>
            </a:r>
            <a:r>
              <a:rPr lang="en-US" sz="2400" dirty="0">
                <a:solidFill>
                  <a:srgbClr val="002060"/>
                </a:solidFill>
                <a:latin typeface="Calibri" pitchFamily="34" charset="0"/>
              </a:rPr>
              <a:t>the east, Croatia in the north, west and south</a:t>
            </a:r>
            <a:endParaRPr lang="en-US" sz="2400" b="1" i="1" dirty="0">
              <a:solidFill>
                <a:srgbClr val="002060"/>
              </a:solidFill>
              <a:latin typeface="Calibri" pitchFamily="34" charset="0"/>
            </a:endParaRPr>
          </a:p>
          <a:p>
            <a:endParaRPr lang="en-US" b="1" i="1" dirty="0"/>
          </a:p>
          <a:p>
            <a:endParaRPr lang="en-US" b="1" i="1" dirty="0"/>
          </a:p>
          <a:p>
            <a:r>
              <a:rPr lang="en-US" i="1" dirty="0"/>
              <a:t/>
            </a:r>
            <a:br>
              <a:rPr lang="en-US" i="1" dirty="0"/>
            </a:br>
            <a:endParaRPr lang="en-US" dirty="0"/>
          </a:p>
        </p:txBody>
      </p:sp>
      <p:sp>
        <p:nvSpPr>
          <p:cNvPr id="5" name="TextBox 4"/>
          <p:cNvSpPr txBox="1"/>
          <p:nvPr/>
        </p:nvSpPr>
        <p:spPr>
          <a:xfrm>
            <a:off x="-3" y="401510"/>
            <a:ext cx="9905999" cy="523220"/>
          </a:xfrm>
          <a:prstGeom prst="rect">
            <a:avLst/>
          </a:prstGeom>
          <a:noFill/>
        </p:spPr>
        <p:txBody>
          <a:bodyPr wrap="square" rtlCol="0">
            <a:spAutoFit/>
          </a:bodyPr>
          <a:lstStyle/>
          <a:p>
            <a:pPr algn="ctr"/>
            <a:r>
              <a:rPr lang="bs-Latn-BA" sz="2800" b="1" dirty="0">
                <a:solidFill>
                  <a:srgbClr val="002060"/>
                </a:solidFill>
                <a:latin typeface="Calibri" pitchFamily="34" charset="0"/>
              </a:rPr>
              <a:t>Bosnia and Herzegovina</a:t>
            </a:r>
            <a:endParaRPr lang="en-US" sz="2800" b="1" dirty="0">
              <a:solidFill>
                <a:srgbClr val="002060"/>
              </a:solidFill>
              <a:latin typeface="Calibri" pitchFamily="34" charset="0"/>
            </a:endParaRPr>
          </a:p>
        </p:txBody>
      </p:sp>
      <p:sp>
        <p:nvSpPr>
          <p:cNvPr id="6" name="TextBox 5"/>
          <p:cNvSpPr txBox="1"/>
          <p:nvPr/>
        </p:nvSpPr>
        <p:spPr>
          <a:xfrm>
            <a:off x="-4" y="4580576"/>
            <a:ext cx="9905999" cy="523220"/>
          </a:xfrm>
          <a:prstGeom prst="rect">
            <a:avLst/>
          </a:prstGeom>
          <a:noFill/>
        </p:spPr>
        <p:txBody>
          <a:bodyPr wrap="square" rtlCol="0">
            <a:spAutoFit/>
          </a:bodyPr>
          <a:lstStyle/>
          <a:p>
            <a:pPr algn="ctr"/>
            <a:r>
              <a:rPr lang="bs-Latn-BA" sz="2800" b="1" dirty="0">
                <a:solidFill>
                  <a:srgbClr val="002060"/>
                </a:solidFill>
                <a:latin typeface="Calibri" pitchFamily="34" charset="0"/>
              </a:rPr>
              <a:t>The heart-shpaed land</a:t>
            </a:r>
            <a:endParaRPr lang="en-US" sz="2800" b="1" dirty="0">
              <a:solidFill>
                <a:srgbClr val="002060"/>
              </a:solidFill>
              <a:latin typeface="Calibri" pitchFamily="34" charset="0"/>
            </a:endParaRPr>
          </a:p>
        </p:txBody>
      </p:sp>
    </p:spTree>
    <p:extLst>
      <p:ext uri="{BB962C8B-B14F-4D97-AF65-F5344CB8AC3E}">
        <p14:creationId xmlns:p14="http://schemas.microsoft.com/office/powerpoint/2010/main" val="32926809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65752"/>
            <a:ext cx="9905999" cy="584775"/>
          </a:xfrm>
          <a:prstGeom prst="rect">
            <a:avLst/>
          </a:prstGeom>
          <a:noFill/>
        </p:spPr>
        <p:txBody>
          <a:bodyPr wrap="square" rtlCol="0">
            <a:spAutoFit/>
          </a:bodyPr>
          <a:lstStyle/>
          <a:p>
            <a:pPr algn="ctr"/>
            <a:r>
              <a:rPr lang="bs-Latn-BA" sz="3200" b="1" dirty="0" smtClean="0">
                <a:solidFill>
                  <a:srgbClr val="002060"/>
                </a:solidFill>
                <a:latin typeface="Calibri" pitchFamily="34" charset="0"/>
              </a:rPr>
              <a:t>Architect</a:t>
            </a:r>
            <a:r>
              <a:rPr lang="en-US" sz="3200" b="1" dirty="0" err="1" smtClean="0">
                <a:solidFill>
                  <a:srgbClr val="002060"/>
                </a:solidFill>
                <a:latin typeface="Calibri" pitchFamily="34" charset="0"/>
              </a:rPr>
              <a:t>ure</a:t>
            </a:r>
            <a:r>
              <a:rPr lang="en-US" sz="3200" b="1" dirty="0" smtClean="0">
                <a:solidFill>
                  <a:srgbClr val="002060"/>
                </a:solidFill>
                <a:latin typeface="Calibri" pitchFamily="34" charset="0"/>
              </a:rPr>
              <a:t>  </a:t>
            </a:r>
            <a:r>
              <a:rPr lang="en-US" sz="3200" b="1" dirty="0">
                <a:solidFill>
                  <a:srgbClr val="002060"/>
                </a:solidFill>
                <a:latin typeface="Calibri" pitchFamily="34" charset="0"/>
              </a:rPr>
              <a:t>in </a:t>
            </a:r>
            <a:r>
              <a:rPr lang="en-US" sz="3200" b="1" dirty="0" smtClean="0">
                <a:solidFill>
                  <a:srgbClr val="002060"/>
                </a:solidFill>
                <a:latin typeface="Calibri" pitchFamily="34" charset="0"/>
              </a:rPr>
              <a:t>B</a:t>
            </a:r>
            <a:r>
              <a:rPr lang="hr-BA" sz="3200" b="1" dirty="0" smtClean="0">
                <a:solidFill>
                  <a:srgbClr val="002060"/>
                </a:solidFill>
                <a:latin typeface="Calibri" pitchFamily="34" charset="0"/>
              </a:rPr>
              <a:t>iH</a:t>
            </a:r>
            <a:endParaRPr lang="en-US" sz="3200" b="1" dirty="0">
              <a:solidFill>
                <a:srgbClr val="002060"/>
              </a:solidFill>
              <a:latin typeface="Calibri" pitchFamily="34" charset="0"/>
            </a:endParaRPr>
          </a:p>
        </p:txBody>
      </p:sp>
      <p:pic>
        <p:nvPicPr>
          <p:cNvPr id="7177" name="Picture 9"/>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408"/>
          <a:stretch/>
        </p:blipFill>
        <p:spPr bwMode="auto">
          <a:xfrm>
            <a:off x="960541" y="933656"/>
            <a:ext cx="3552081" cy="25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9"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38006" y="933656"/>
            <a:ext cx="3780000" cy="25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0" name="Picture 12"/>
          <p:cNvPicPr>
            <a:picLocks noChangeAspect="1" noChangeArrowheads="1"/>
          </p:cNvPicPr>
          <p:nvPr/>
        </p:nvPicPr>
        <p:blipFill rotWithShape="1">
          <a:blip r:embed="rId4">
            <a:extLst>
              <a:ext uri="{28A0092B-C50C-407E-A947-70E740481C1C}">
                <a14:useLocalDpi xmlns:a14="http://schemas.microsoft.com/office/drawing/2010/main" val="0"/>
              </a:ext>
            </a:extLst>
          </a:blip>
          <a:srcRect r="1837"/>
          <a:stretch/>
        </p:blipFill>
        <p:spPr bwMode="auto">
          <a:xfrm>
            <a:off x="5238006" y="3991786"/>
            <a:ext cx="3780000" cy="25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1"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0541" y="3991786"/>
            <a:ext cx="3552081" cy="25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960541" y="3499219"/>
            <a:ext cx="3552080" cy="369332"/>
          </a:xfrm>
          <a:prstGeom prst="rect">
            <a:avLst/>
          </a:prstGeom>
          <a:noFill/>
        </p:spPr>
        <p:txBody>
          <a:bodyPr wrap="square" rtlCol="0">
            <a:spAutoFit/>
          </a:bodyPr>
          <a:lstStyle/>
          <a:p>
            <a:pPr algn="ctr"/>
            <a:r>
              <a:rPr lang="en-US" dirty="0">
                <a:solidFill>
                  <a:srgbClr val="002060"/>
                </a:solidFill>
                <a:latin typeface="Calibri" pitchFamily="34" charset="0"/>
              </a:rPr>
              <a:t>Emperor’s mosque (1462)</a:t>
            </a:r>
          </a:p>
        </p:txBody>
      </p:sp>
      <p:sp>
        <p:nvSpPr>
          <p:cNvPr id="17" name="TextBox 16"/>
          <p:cNvSpPr txBox="1"/>
          <p:nvPr/>
        </p:nvSpPr>
        <p:spPr>
          <a:xfrm>
            <a:off x="913038" y="6488668"/>
            <a:ext cx="3552080" cy="369332"/>
          </a:xfrm>
          <a:prstGeom prst="rect">
            <a:avLst/>
          </a:prstGeom>
          <a:noFill/>
        </p:spPr>
        <p:txBody>
          <a:bodyPr wrap="square" rtlCol="0">
            <a:spAutoFit/>
          </a:bodyPr>
          <a:lstStyle/>
          <a:p>
            <a:pPr algn="ctr"/>
            <a:r>
              <a:rPr lang="en-US" dirty="0" err="1">
                <a:solidFill>
                  <a:srgbClr val="002060"/>
                </a:solidFill>
                <a:latin typeface="Calibri" pitchFamily="34" charset="0"/>
              </a:rPr>
              <a:t>Sebilj</a:t>
            </a:r>
            <a:r>
              <a:rPr lang="en-US" dirty="0">
                <a:solidFill>
                  <a:srgbClr val="002060"/>
                </a:solidFill>
                <a:latin typeface="Calibri" pitchFamily="34" charset="0"/>
              </a:rPr>
              <a:t> fountain (1753)</a:t>
            </a:r>
          </a:p>
        </p:txBody>
      </p:sp>
      <p:sp>
        <p:nvSpPr>
          <p:cNvPr id="18" name="TextBox 17"/>
          <p:cNvSpPr txBox="1"/>
          <p:nvPr/>
        </p:nvSpPr>
        <p:spPr>
          <a:xfrm>
            <a:off x="5351966" y="3501753"/>
            <a:ext cx="3552080" cy="369332"/>
          </a:xfrm>
          <a:prstGeom prst="rect">
            <a:avLst/>
          </a:prstGeom>
          <a:noFill/>
        </p:spPr>
        <p:txBody>
          <a:bodyPr wrap="square" rtlCol="0">
            <a:spAutoFit/>
          </a:bodyPr>
          <a:lstStyle/>
          <a:p>
            <a:pPr algn="ctr"/>
            <a:r>
              <a:rPr lang="en-US" dirty="0">
                <a:solidFill>
                  <a:srgbClr val="002060"/>
                </a:solidFill>
                <a:latin typeface="Calibri" pitchFamily="34" charset="0"/>
              </a:rPr>
              <a:t>Old bridge in Mostar (1566)</a:t>
            </a:r>
          </a:p>
        </p:txBody>
      </p:sp>
      <p:sp>
        <p:nvSpPr>
          <p:cNvPr id="19" name="TextBox 18"/>
          <p:cNvSpPr txBox="1"/>
          <p:nvPr/>
        </p:nvSpPr>
        <p:spPr>
          <a:xfrm>
            <a:off x="5351966" y="6488668"/>
            <a:ext cx="3552080" cy="369332"/>
          </a:xfrm>
          <a:prstGeom prst="rect">
            <a:avLst/>
          </a:prstGeom>
          <a:noFill/>
        </p:spPr>
        <p:txBody>
          <a:bodyPr wrap="square" rtlCol="0">
            <a:spAutoFit/>
          </a:bodyPr>
          <a:lstStyle/>
          <a:p>
            <a:pPr algn="ctr"/>
            <a:r>
              <a:rPr lang="en-US" dirty="0">
                <a:solidFill>
                  <a:srgbClr val="002060"/>
                </a:solidFill>
                <a:latin typeface="Calibri" pitchFamily="34" charset="0"/>
              </a:rPr>
              <a:t>Bridge over the Drina river (1577)</a:t>
            </a:r>
          </a:p>
        </p:txBody>
      </p:sp>
    </p:spTree>
    <p:extLst>
      <p:ext uri="{BB962C8B-B14F-4D97-AF65-F5344CB8AC3E}">
        <p14:creationId xmlns:p14="http://schemas.microsoft.com/office/powerpoint/2010/main" val="3178494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65752"/>
            <a:ext cx="9905999" cy="584775"/>
          </a:xfrm>
          <a:prstGeom prst="rect">
            <a:avLst/>
          </a:prstGeom>
          <a:noFill/>
        </p:spPr>
        <p:txBody>
          <a:bodyPr wrap="square" rtlCol="0">
            <a:spAutoFit/>
          </a:bodyPr>
          <a:lstStyle/>
          <a:p>
            <a:pPr algn="ctr"/>
            <a:r>
              <a:rPr lang="en-US" sz="3200" b="1" dirty="0" smtClean="0">
                <a:solidFill>
                  <a:srgbClr val="002060"/>
                </a:solidFill>
                <a:latin typeface="Calibri" pitchFamily="34" charset="0"/>
              </a:rPr>
              <a:t>Architecture</a:t>
            </a:r>
            <a:r>
              <a:rPr lang="bs-Latn-BA" sz="3200" b="1" dirty="0" smtClean="0">
                <a:solidFill>
                  <a:srgbClr val="002060"/>
                </a:solidFill>
                <a:latin typeface="Calibri" pitchFamily="34" charset="0"/>
              </a:rPr>
              <a:t> </a:t>
            </a:r>
            <a:r>
              <a:rPr lang="bs-Latn-BA" sz="3200" b="1" dirty="0">
                <a:solidFill>
                  <a:srgbClr val="002060"/>
                </a:solidFill>
                <a:latin typeface="Calibri" pitchFamily="34" charset="0"/>
              </a:rPr>
              <a:t>in </a:t>
            </a:r>
            <a:r>
              <a:rPr lang="bs-Latn-BA" sz="3200" b="1" dirty="0" smtClean="0">
                <a:solidFill>
                  <a:srgbClr val="002060"/>
                </a:solidFill>
                <a:latin typeface="Calibri" pitchFamily="34" charset="0"/>
              </a:rPr>
              <a:t>BiH</a:t>
            </a:r>
            <a:endParaRPr lang="en-US" sz="3200" b="1" dirty="0">
              <a:solidFill>
                <a:srgbClr val="002060"/>
              </a:solidFill>
              <a:latin typeface="Calibri" pitchFamily="34" charset="0"/>
            </a:endParaRPr>
          </a:p>
        </p:txBody>
      </p:sp>
      <p:sp>
        <p:nvSpPr>
          <p:cNvPr id="16" name="TextBox 15"/>
          <p:cNvSpPr txBox="1"/>
          <p:nvPr/>
        </p:nvSpPr>
        <p:spPr>
          <a:xfrm>
            <a:off x="960541" y="3499219"/>
            <a:ext cx="3552080" cy="369332"/>
          </a:xfrm>
          <a:prstGeom prst="rect">
            <a:avLst/>
          </a:prstGeom>
          <a:noFill/>
        </p:spPr>
        <p:txBody>
          <a:bodyPr wrap="square" rtlCol="0">
            <a:spAutoFit/>
          </a:bodyPr>
          <a:lstStyle/>
          <a:p>
            <a:pPr algn="ctr"/>
            <a:r>
              <a:rPr lang="en-US" dirty="0">
                <a:solidFill>
                  <a:srgbClr val="002060"/>
                </a:solidFill>
                <a:latin typeface="Calibri" pitchFamily="34" charset="0"/>
              </a:rPr>
              <a:t>Cathedral of Jesus’ Heart (1884)</a:t>
            </a:r>
          </a:p>
        </p:txBody>
      </p:sp>
      <p:sp>
        <p:nvSpPr>
          <p:cNvPr id="17" name="TextBox 16"/>
          <p:cNvSpPr txBox="1"/>
          <p:nvPr/>
        </p:nvSpPr>
        <p:spPr>
          <a:xfrm>
            <a:off x="913038" y="6488668"/>
            <a:ext cx="3552080" cy="369332"/>
          </a:xfrm>
          <a:prstGeom prst="rect">
            <a:avLst/>
          </a:prstGeom>
          <a:noFill/>
        </p:spPr>
        <p:txBody>
          <a:bodyPr wrap="square" rtlCol="0">
            <a:spAutoFit/>
          </a:bodyPr>
          <a:lstStyle/>
          <a:p>
            <a:pPr algn="ctr"/>
            <a:r>
              <a:rPr lang="en-US" dirty="0">
                <a:solidFill>
                  <a:srgbClr val="002060"/>
                </a:solidFill>
                <a:latin typeface="Calibri" pitchFamily="34" charset="0"/>
              </a:rPr>
              <a:t>Art Academy (1898)</a:t>
            </a:r>
          </a:p>
        </p:txBody>
      </p:sp>
      <p:sp>
        <p:nvSpPr>
          <p:cNvPr id="18" name="TextBox 17"/>
          <p:cNvSpPr txBox="1"/>
          <p:nvPr/>
        </p:nvSpPr>
        <p:spPr>
          <a:xfrm>
            <a:off x="5351966" y="3501753"/>
            <a:ext cx="3552080" cy="369332"/>
          </a:xfrm>
          <a:prstGeom prst="rect">
            <a:avLst/>
          </a:prstGeom>
          <a:noFill/>
        </p:spPr>
        <p:txBody>
          <a:bodyPr wrap="square" rtlCol="0">
            <a:spAutoFit/>
          </a:bodyPr>
          <a:lstStyle/>
          <a:p>
            <a:pPr algn="ctr"/>
            <a:r>
              <a:rPr lang="en-US" dirty="0">
                <a:solidFill>
                  <a:srgbClr val="002060"/>
                </a:solidFill>
                <a:latin typeface="Calibri" pitchFamily="34" charset="0"/>
              </a:rPr>
              <a:t>City Hall (1896)</a:t>
            </a:r>
          </a:p>
        </p:txBody>
      </p:sp>
      <p:sp>
        <p:nvSpPr>
          <p:cNvPr id="19" name="TextBox 18"/>
          <p:cNvSpPr txBox="1"/>
          <p:nvPr/>
        </p:nvSpPr>
        <p:spPr>
          <a:xfrm>
            <a:off x="5351966" y="6488668"/>
            <a:ext cx="3552080" cy="369332"/>
          </a:xfrm>
          <a:prstGeom prst="rect">
            <a:avLst/>
          </a:prstGeom>
          <a:noFill/>
        </p:spPr>
        <p:txBody>
          <a:bodyPr wrap="square" rtlCol="0">
            <a:spAutoFit/>
          </a:bodyPr>
          <a:lstStyle/>
          <a:p>
            <a:pPr algn="ctr"/>
            <a:r>
              <a:rPr lang="en-US" dirty="0">
                <a:solidFill>
                  <a:srgbClr val="002060"/>
                </a:solidFill>
                <a:latin typeface="Calibri" pitchFamily="34" charset="0"/>
              </a:rPr>
              <a:t>Tram (1884)</a:t>
            </a:r>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073"/>
          <a:stretch/>
        </p:blipFill>
        <p:spPr bwMode="auto">
          <a:xfrm>
            <a:off x="960542" y="850527"/>
            <a:ext cx="3552080" cy="25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33858" t="2583" b="19144"/>
          <a:stretch/>
        </p:blipFill>
        <p:spPr bwMode="auto">
          <a:xfrm>
            <a:off x="5238006" y="850527"/>
            <a:ext cx="3780000" cy="2519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0541" y="3871084"/>
            <a:ext cx="3650456" cy="2617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l="22048"/>
          <a:stretch/>
        </p:blipFill>
        <p:spPr bwMode="auto">
          <a:xfrm>
            <a:off x="5124046" y="3871085"/>
            <a:ext cx="3780000" cy="2620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62505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046" y="641269"/>
            <a:ext cx="9905999" cy="584775"/>
          </a:xfrm>
          <a:prstGeom prst="rect">
            <a:avLst/>
          </a:prstGeom>
          <a:noFill/>
        </p:spPr>
        <p:txBody>
          <a:bodyPr wrap="square" rtlCol="0">
            <a:spAutoFit/>
          </a:bodyPr>
          <a:lstStyle/>
          <a:p>
            <a:pPr algn="ctr"/>
            <a:r>
              <a:rPr lang="en-US" sz="3200" b="1" dirty="0" smtClean="0">
                <a:solidFill>
                  <a:srgbClr val="002060"/>
                </a:solidFill>
                <a:latin typeface="Calibri" pitchFamily="34" charset="0"/>
              </a:rPr>
              <a:t>Religion</a:t>
            </a:r>
            <a:r>
              <a:rPr lang="bs-Latn-BA" sz="3200" b="1" dirty="0" smtClean="0">
                <a:solidFill>
                  <a:srgbClr val="002060"/>
                </a:solidFill>
                <a:latin typeface="Calibri" pitchFamily="34" charset="0"/>
              </a:rPr>
              <a:t> </a:t>
            </a:r>
            <a:r>
              <a:rPr lang="bs-Latn-BA" sz="3200" b="1" dirty="0">
                <a:solidFill>
                  <a:srgbClr val="002060"/>
                </a:solidFill>
                <a:latin typeface="Calibri" pitchFamily="34" charset="0"/>
              </a:rPr>
              <a:t>in </a:t>
            </a:r>
            <a:r>
              <a:rPr lang="bs-Latn-BA" sz="3200" b="1" dirty="0" smtClean="0">
                <a:solidFill>
                  <a:srgbClr val="002060"/>
                </a:solidFill>
                <a:latin typeface="Calibri" pitchFamily="34" charset="0"/>
              </a:rPr>
              <a:t>BiH</a:t>
            </a:r>
            <a:endParaRPr lang="en-US" sz="3200" b="1" dirty="0">
              <a:solidFill>
                <a:srgbClr val="002060"/>
              </a:solidFill>
              <a:latin typeface="Calibri" pitchFamily="34" charset="0"/>
            </a:endParaRPr>
          </a:p>
        </p:txBody>
      </p:sp>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26" r="5812"/>
          <a:stretch/>
        </p:blipFill>
        <p:spPr bwMode="auto">
          <a:xfrm>
            <a:off x="788616" y="1546150"/>
            <a:ext cx="8328767" cy="4670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3236" y="4768004"/>
            <a:ext cx="2600698" cy="858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00482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65752"/>
            <a:ext cx="9905999" cy="584775"/>
          </a:xfrm>
          <a:prstGeom prst="rect">
            <a:avLst/>
          </a:prstGeom>
          <a:noFill/>
        </p:spPr>
        <p:txBody>
          <a:bodyPr wrap="square" rtlCol="0">
            <a:spAutoFit/>
          </a:bodyPr>
          <a:lstStyle/>
          <a:p>
            <a:pPr algn="ctr"/>
            <a:r>
              <a:rPr lang="bs-Latn-BA" sz="3200" b="1" dirty="0">
                <a:solidFill>
                  <a:srgbClr val="002060"/>
                </a:solidFill>
                <a:latin typeface="Calibri" pitchFamily="34" charset="0"/>
              </a:rPr>
              <a:t>Nature in </a:t>
            </a:r>
            <a:r>
              <a:rPr lang="bs-Latn-BA" sz="3200" b="1" dirty="0" smtClean="0">
                <a:solidFill>
                  <a:srgbClr val="002060"/>
                </a:solidFill>
                <a:latin typeface="Calibri" pitchFamily="34" charset="0"/>
              </a:rPr>
              <a:t>BiH</a:t>
            </a:r>
            <a:endParaRPr lang="en-US" sz="3200" b="1" dirty="0">
              <a:solidFill>
                <a:srgbClr val="002060"/>
              </a:solidFill>
              <a:latin typeface="Calibri" pitchFamily="34" charset="0"/>
            </a:endParaRPr>
          </a:p>
        </p:txBody>
      </p:sp>
      <p:sp>
        <p:nvSpPr>
          <p:cNvPr id="16" name="TextBox 15"/>
          <p:cNvSpPr txBox="1"/>
          <p:nvPr/>
        </p:nvSpPr>
        <p:spPr>
          <a:xfrm>
            <a:off x="960541" y="3499219"/>
            <a:ext cx="3552080" cy="369332"/>
          </a:xfrm>
          <a:prstGeom prst="rect">
            <a:avLst/>
          </a:prstGeom>
          <a:noFill/>
        </p:spPr>
        <p:txBody>
          <a:bodyPr wrap="square" rtlCol="0">
            <a:spAutoFit/>
          </a:bodyPr>
          <a:lstStyle/>
          <a:p>
            <a:pPr algn="ctr"/>
            <a:r>
              <a:rPr lang="en-US" dirty="0">
                <a:solidFill>
                  <a:srgbClr val="002060"/>
                </a:solidFill>
                <a:latin typeface="Calibri" pitchFamily="34" charset="0"/>
              </a:rPr>
              <a:t>Una waterfalls</a:t>
            </a:r>
          </a:p>
        </p:txBody>
      </p:sp>
      <p:sp>
        <p:nvSpPr>
          <p:cNvPr id="17" name="TextBox 16"/>
          <p:cNvSpPr txBox="1"/>
          <p:nvPr/>
        </p:nvSpPr>
        <p:spPr>
          <a:xfrm>
            <a:off x="913038" y="6488668"/>
            <a:ext cx="3552080" cy="369332"/>
          </a:xfrm>
          <a:prstGeom prst="rect">
            <a:avLst/>
          </a:prstGeom>
          <a:noFill/>
        </p:spPr>
        <p:txBody>
          <a:bodyPr wrap="square" rtlCol="0">
            <a:spAutoFit/>
          </a:bodyPr>
          <a:lstStyle/>
          <a:p>
            <a:pPr algn="ctr"/>
            <a:r>
              <a:rPr lang="hr-BA" dirty="0">
                <a:solidFill>
                  <a:srgbClr val="002060"/>
                </a:solidFill>
                <a:latin typeface="Calibri" pitchFamily="34" charset="0"/>
              </a:rPr>
              <a:t>Kravice </a:t>
            </a:r>
            <a:r>
              <a:rPr lang="en-US" dirty="0">
                <a:solidFill>
                  <a:srgbClr val="002060"/>
                </a:solidFill>
                <a:latin typeface="Calibri" pitchFamily="34" charset="0"/>
              </a:rPr>
              <a:t> waterfalls</a:t>
            </a:r>
          </a:p>
        </p:txBody>
      </p:sp>
      <p:sp>
        <p:nvSpPr>
          <p:cNvPr id="18" name="TextBox 17"/>
          <p:cNvSpPr txBox="1"/>
          <p:nvPr/>
        </p:nvSpPr>
        <p:spPr>
          <a:xfrm>
            <a:off x="5351966" y="3501753"/>
            <a:ext cx="3552080" cy="369332"/>
          </a:xfrm>
          <a:prstGeom prst="rect">
            <a:avLst/>
          </a:prstGeom>
          <a:noFill/>
        </p:spPr>
        <p:txBody>
          <a:bodyPr wrap="square" rtlCol="0">
            <a:spAutoFit/>
          </a:bodyPr>
          <a:lstStyle/>
          <a:p>
            <a:pPr algn="ctr"/>
            <a:r>
              <a:rPr lang="hr-BA" dirty="0">
                <a:solidFill>
                  <a:srgbClr val="002060"/>
                </a:solidFill>
                <a:latin typeface="Calibri" pitchFamily="34" charset="0"/>
              </a:rPr>
              <a:t>Jajce </a:t>
            </a:r>
            <a:r>
              <a:rPr lang="en-US" dirty="0">
                <a:solidFill>
                  <a:srgbClr val="002060"/>
                </a:solidFill>
                <a:latin typeface="Calibri" pitchFamily="34" charset="0"/>
              </a:rPr>
              <a:t> waterfalls</a:t>
            </a:r>
          </a:p>
        </p:txBody>
      </p:sp>
      <p:sp>
        <p:nvSpPr>
          <p:cNvPr id="19" name="TextBox 18"/>
          <p:cNvSpPr txBox="1"/>
          <p:nvPr/>
        </p:nvSpPr>
        <p:spPr>
          <a:xfrm>
            <a:off x="5351966" y="6488668"/>
            <a:ext cx="3552080" cy="369332"/>
          </a:xfrm>
          <a:prstGeom prst="rect">
            <a:avLst/>
          </a:prstGeom>
          <a:noFill/>
        </p:spPr>
        <p:txBody>
          <a:bodyPr wrap="square" rtlCol="0">
            <a:spAutoFit/>
          </a:bodyPr>
          <a:lstStyle/>
          <a:p>
            <a:pPr algn="ctr"/>
            <a:r>
              <a:rPr lang="hr-BA" dirty="0">
                <a:solidFill>
                  <a:srgbClr val="002060"/>
                </a:solidFill>
                <a:latin typeface="Calibri" pitchFamily="34" charset="0"/>
              </a:rPr>
              <a:t>Skakavac </a:t>
            </a:r>
            <a:r>
              <a:rPr lang="en-US" dirty="0">
                <a:solidFill>
                  <a:srgbClr val="002060"/>
                </a:solidFill>
                <a:latin typeface="Calibri" pitchFamily="34" charset="0"/>
              </a:rPr>
              <a:t> waterfalls</a:t>
            </a:r>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4802"/>
          <a:stretch/>
        </p:blipFill>
        <p:spPr bwMode="auto">
          <a:xfrm>
            <a:off x="919983" y="979220"/>
            <a:ext cx="3772453" cy="2519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4047" y="980523"/>
            <a:ext cx="3779999" cy="2521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072" y="3868550"/>
            <a:ext cx="3652549" cy="262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b="49495"/>
          <a:stretch/>
        </p:blipFill>
        <p:spPr bwMode="auto">
          <a:xfrm>
            <a:off x="5124047" y="3871085"/>
            <a:ext cx="3780000" cy="2622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84180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65752"/>
            <a:ext cx="9905999" cy="584775"/>
          </a:xfrm>
          <a:prstGeom prst="rect">
            <a:avLst/>
          </a:prstGeom>
          <a:noFill/>
        </p:spPr>
        <p:txBody>
          <a:bodyPr wrap="square" rtlCol="0">
            <a:spAutoFit/>
          </a:bodyPr>
          <a:lstStyle/>
          <a:p>
            <a:pPr algn="ctr"/>
            <a:r>
              <a:rPr lang="en-US" sz="3200" b="1" dirty="0">
                <a:solidFill>
                  <a:srgbClr val="002060"/>
                </a:solidFill>
                <a:latin typeface="Calibri" pitchFamily="34" charset="0"/>
              </a:rPr>
              <a:t>Winter Olympic </a:t>
            </a:r>
            <a:r>
              <a:rPr lang="en-US" sz="3200" b="1" dirty="0" smtClean="0">
                <a:solidFill>
                  <a:srgbClr val="002060"/>
                </a:solidFill>
                <a:latin typeface="Calibri" pitchFamily="34" charset="0"/>
              </a:rPr>
              <a:t>Games</a:t>
            </a:r>
            <a:r>
              <a:rPr lang="hr-BA" sz="3200" b="1" dirty="0" smtClean="0">
                <a:solidFill>
                  <a:srgbClr val="002060"/>
                </a:solidFill>
                <a:latin typeface="Calibri" pitchFamily="34" charset="0"/>
              </a:rPr>
              <a:t> </a:t>
            </a:r>
            <a:r>
              <a:rPr lang="hr-BA" sz="3200" b="1" dirty="0" err="1" smtClean="0">
                <a:solidFill>
                  <a:srgbClr val="002060"/>
                </a:solidFill>
                <a:latin typeface="Calibri" pitchFamily="34" charset="0"/>
              </a:rPr>
              <a:t>in</a:t>
            </a:r>
            <a:r>
              <a:rPr lang="en-US" sz="3200" b="1" dirty="0" smtClean="0">
                <a:solidFill>
                  <a:srgbClr val="002060"/>
                </a:solidFill>
                <a:latin typeface="Calibri" pitchFamily="34" charset="0"/>
              </a:rPr>
              <a:t> </a:t>
            </a:r>
            <a:r>
              <a:rPr lang="en-US" sz="3200" b="1" dirty="0">
                <a:solidFill>
                  <a:srgbClr val="002060"/>
                </a:solidFill>
                <a:latin typeface="Calibri" pitchFamily="34" charset="0"/>
              </a:rPr>
              <a:t>Sarajevo 1984</a:t>
            </a:r>
          </a:p>
        </p:txBody>
      </p:sp>
      <p:pic>
        <p:nvPicPr>
          <p:cNvPr id="8" name="Picture 7">
            <a:extLst>
              <a:ext uri="{FF2B5EF4-FFF2-40B4-BE49-F238E27FC236}">
                <a16:creationId xmlns="" xmlns:a16="http://schemas.microsoft.com/office/drawing/2014/main" id="{37B61BE0-8D29-4B86-A48E-99F7868BAF70}"/>
              </a:ext>
            </a:extLst>
          </p:cNvPr>
          <p:cNvPicPr>
            <a:picLocks noChangeAspect="1"/>
          </p:cNvPicPr>
          <p:nvPr/>
        </p:nvPicPr>
        <p:blipFill>
          <a:blip r:embed="rId2"/>
          <a:stretch>
            <a:fillRect/>
          </a:stretch>
        </p:blipFill>
        <p:spPr>
          <a:xfrm>
            <a:off x="5137827" y="1184404"/>
            <a:ext cx="4016070" cy="2520000"/>
          </a:xfrm>
          <a:prstGeom prst="rect">
            <a:avLst/>
          </a:prstGeom>
        </p:spPr>
      </p:pic>
      <p:pic>
        <p:nvPicPr>
          <p:cNvPr id="9" name="Picture 8">
            <a:extLst>
              <a:ext uri="{FF2B5EF4-FFF2-40B4-BE49-F238E27FC236}">
                <a16:creationId xmlns="" xmlns:a16="http://schemas.microsoft.com/office/drawing/2014/main" id="{C7FF827D-5613-402A-A855-A21FEB85DE66}"/>
              </a:ext>
            </a:extLst>
          </p:cNvPr>
          <p:cNvPicPr>
            <a:picLocks noChangeAspect="1"/>
          </p:cNvPicPr>
          <p:nvPr/>
        </p:nvPicPr>
        <p:blipFill rotWithShape="1">
          <a:blip r:embed="rId3"/>
          <a:srcRect l="1932"/>
          <a:stretch/>
        </p:blipFill>
        <p:spPr>
          <a:xfrm>
            <a:off x="858045" y="1184404"/>
            <a:ext cx="3920001" cy="2520000"/>
          </a:xfrm>
          <a:prstGeom prst="rect">
            <a:avLst/>
          </a:prstGeom>
        </p:spPr>
      </p:pic>
      <p:pic>
        <p:nvPicPr>
          <p:cNvPr id="10" name="Picture 9">
            <a:extLst>
              <a:ext uri="{FF2B5EF4-FFF2-40B4-BE49-F238E27FC236}">
                <a16:creationId xmlns="" xmlns:a16="http://schemas.microsoft.com/office/drawing/2014/main" id="{BAAD458F-92D0-4BA0-B914-3A909BD19F8D}"/>
              </a:ext>
            </a:extLst>
          </p:cNvPr>
          <p:cNvPicPr>
            <a:picLocks noChangeAspect="1"/>
          </p:cNvPicPr>
          <p:nvPr/>
        </p:nvPicPr>
        <p:blipFill>
          <a:blip r:embed="rId4"/>
          <a:stretch>
            <a:fillRect/>
          </a:stretch>
        </p:blipFill>
        <p:spPr>
          <a:xfrm>
            <a:off x="935825" y="3897998"/>
            <a:ext cx="3842222" cy="2520000"/>
          </a:xfrm>
          <a:prstGeom prst="rect">
            <a:avLst/>
          </a:prstGeom>
        </p:spPr>
      </p:pic>
      <p:pic>
        <p:nvPicPr>
          <p:cNvPr id="12" name="Picture 11">
            <a:extLst>
              <a:ext uri="{FF2B5EF4-FFF2-40B4-BE49-F238E27FC236}">
                <a16:creationId xmlns="" xmlns:a16="http://schemas.microsoft.com/office/drawing/2014/main" id="{71188AEC-B901-4EA3-8A27-D904E767BED2}"/>
              </a:ext>
            </a:extLst>
          </p:cNvPr>
          <p:cNvPicPr>
            <a:picLocks noChangeAspect="1"/>
          </p:cNvPicPr>
          <p:nvPr/>
        </p:nvPicPr>
        <p:blipFill>
          <a:blip r:embed="rId5"/>
          <a:stretch>
            <a:fillRect/>
          </a:stretch>
        </p:blipFill>
        <p:spPr>
          <a:xfrm>
            <a:off x="5156204" y="3897998"/>
            <a:ext cx="3979316" cy="2520000"/>
          </a:xfrm>
          <a:prstGeom prst="rect">
            <a:avLst/>
          </a:prstGeom>
        </p:spPr>
      </p:pic>
    </p:spTree>
    <p:extLst>
      <p:ext uri="{BB962C8B-B14F-4D97-AF65-F5344CB8AC3E}">
        <p14:creationId xmlns:p14="http://schemas.microsoft.com/office/powerpoint/2010/main" val="1823383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13744</TotalTime>
  <Words>2327</Words>
  <Application>Microsoft Office PowerPoint</Application>
  <PresentationFormat>A4 Paper (210x297 mm)</PresentationFormat>
  <Paragraphs>283</Paragraphs>
  <Slides>28</Slides>
  <Notes>1</Notes>
  <HiddenSlides>5</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Slipstream</vt:lpstr>
      <vt:lpstr>Custom Design</vt:lpstr>
      <vt:lpstr>  Institute of Metrology of Bosnia and Herzegovina Introduction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Haris</dc:creator>
  <cp:lastModifiedBy>Windows User</cp:lastModifiedBy>
  <cp:revision>724</cp:revision>
  <cp:lastPrinted>2017-10-10T13:26:17Z</cp:lastPrinted>
  <dcterms:created xsi:type="dcterms:W3CDTF">2010-01-14T10:13:16Z</dcterms:created>
  <dcterms:modified xsi:type="dcterms:W3CDTF">2018-04-11T06:40:49Z</dcterms:modified>
</cp:coreProperties>
</file>